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308" r:id="rId4"/>
    <p:sldId id="273" r:id="rId5"/>
    <p:sldId id="288" r:id="rId6"/>
    <p:sldId id="289" r:id="rId7"/>
    <p:sldId id="309" r:id="rId8"/>
    <p:sldId id="323" r:id="rId9"/>
    <p:sldId id="320" r:id="rId10"/>
    <p:sldId id="321" r:id="rId11"/>
    <p:sldId id="322" r:id="rId12"/>
    <p:sldId id="315" r:id="rId13"/>
    <p:sldId id="310" r:id="rId14"/>
    <p:sldId id="312" r:id="rId15"/>
    <p:sldId id="313" r:id="rId16"/>
    <p:sldId id="314" r:id="rId17"/>
    <p:sldId id="324" r:id="rId18"/>
    <p:sldId id="267" r:id="rId19"/>
    <p:sldId id="268" r:id="rId20"/>
    <p:sldId id="272" r:id="rId21"/>
    <p:sldId id="269" r:id="rId22"/>
    <p:sldId id="293" r:id="rId23"/>
    <p:sldId id="325" r:id="rId24"/>
    <p:sldId id="294" r:id="rId25"/>
    <p:sldId id="301" r:id="rId26"/>
    <p:sldId id="298" r:id="rId27"/>
    <p:sldId id="295" r:id="rId28"/>
    <p:sldId id="302" r:id="rId29"/>
    <p:sldId id="303" r:id="rId30"/>
    <p:sldId id="304" r:id="rId31"/>
    <p:sldId id="305" r:id="rId32"/>
    <p:sldId id="306" r:id="rId33"/>
    <p:sldId id="307" r:id="rId34"/>
    <p:sldId id="258" r:id="rId35"/>
    <p:sldId id="278" r:id="rId36"/>
    <p:sldId id="259" r:id="rId37"/>
    <p:sldId id="316" r:id="rId38"/>
    <p:sldId id="280" r:id="rId39"/>
    <p:sldId id="279" r:id="rId40"/>
    <p:sldId id="260" r:id="rId41"/>
    <p:sldId id="261" r:id="rId42"/>
    <p:sldId id="262" r:id="rId43"/>
    <p:sldId id="263" r:id="rId44"/>
    <p:sldId id="318" r:id="rId45"/>
    <p:sldId id="264" r:id="rId46"/>
    <p:sldId id="265" r:id="rId47"/>
    <p:sldId id="317" r:id="rId48"/>
    <p:sldId id="266" r:id="rId49"/>
    <p:sldId id="281" r:id="rId50"/>
    <p:sldId id="282" r:id="rId51"/>
    <p:sldId id="284" r:id="rId52"/>
    <p:sldId id="285" r:id="rId53"/>
    <p:sldId id="286" r:id="rId54"/>
    <p:sldId id="287" r:id="rId55"/>
    <p:sldId id="326" r:id="rId56"/>
    <p:sldId id="327" r:id="rId57"/>
    <p:sldId id="328" r:id="rId5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89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5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2019. 01. 03.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299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2019. 01. 03.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1915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2019. 01. 03.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776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0D25B-060C-4855-B0BF-324CD9F17A5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0438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2019. 01. 03.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451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2019. 01. 03.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2928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2019. 01. 03.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1486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2019. 01. 03.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090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2019. 01. 03.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3071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2019. 01. 03.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7336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2019. 01. 03.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0077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2019. 01. 03.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4517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CE77D-9C57-4340-B380-954D27D0579E}" type="datetimeFigureOut">
              <a:rPr lang="hu-HU" smtClean="0"/>
              <a:t>2019. 01. 03.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139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Zinc_finger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Plant_pathology" TargetMode="External"/><Relationship Id="rId5" Type="http://schemas.openxmlformats.org/officeDocument/2006/relationships/hyperlink" Target="https://en.wikipedia.org/wiki/Xanthomonas" TargetMode="External"/><Relationship Id="rId4" Type="http://schemas.openxmlformats.org/officeDocument/2006/relationships/hyperlink" Target="https://en.wikipedia.org/wiki/TAL_effector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ranscription_(genetics)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3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4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5.w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31702" y="1196752"/>
            <a:ext cx="7888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i="1" dirty="0" err="1" smtClean="0"/>
              <a:t>Knock</a:t>
            </a:r>
            <a:r>
              <a:rPr lang="hu-HU" sz="4400" b="1" i="1" dirty="0" smtClean="0"/>
              <a:t> out, </a:t>
            </a:r>
            <a:r>
              <a:rPr lang="hu-HU" sz="4400" b="1" i="1" dirty="0" err="1" smtClean="0"/>
              <a:t>knock</a:t>
            </a:r>
            <a:r>
              <a:rPr lang="hu-HU" sz="4400" b="1" i="1" dirty="0" smtClean="0"/>
              <a:t> down, </a:t>
            </a:r>
            <a:r>
              <a:rPr lang="hu-HU" sz="4400" b="1" i="1" dirty="0" err="1" smtClean="0"/>
              <a:t>knock</a:t>
            </a:r>
            <a:r>
              <a:rPr lang="hu-HU" sz="4400" b="1" i="1" dirty="0" smtClean="0"/>
              <a:t> in</a:t>
            </a:r>
            <a:endParaRPr lang="hu-HU" sz="4400" b="1" i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647783" y="3284984"/>
            <a:ext cx="7872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err="1" smtClean="0"/>
              <a:t>Genetic</a:t>
            </a:r>
            <a:r>
              <a:rPr lang="hu-HU" sz="4800" b="1" dirty="0" smtClean="0"/>
              <a:t> </a:t>
            </a:r>
            <a:r>
              <a:rPr lang="hu-HU" sz="4800" b="1" dirty="0" err="1" smtClean="0"/>
              <a:t>engeneering</a:t>
            </a:r>
            <a:r>
              <a:rPr lang="hu-HU" sz="4800" b="1" dirty="0" smtClean="0"/>
              <a:t> – </a:t>
            </a:r>
          </a:p>
          <a:p>
            <a:pPr algn="ctr"/>
            <a:r>
              <a:rPr lang="hu-HU" sz="4800" b="1" dirty="0" err="1" smtClean="0"/>
              <a:t>genome</a:t>
            </a:r>
            <a:r>
              <a:rPr lang="hu-HU" sz="4800" b="1" dirty="0" smtClean="0"/>
              <a:t> </a:t>
            </a:r>
            <a:r>
              <a:rPr lang="hu-HU" sz="4800" b="1" dirty="0" err="1" smtClean="0"/>
              <a:t>editing</a:t>
            </a:r>
            <a:endParaRPr lang="hu-HU" sz="48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7899340" y="6453336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2018.11.26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6297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874" name="AutoShape 2"/>
          <p:cNvCxnSpPr>
            <a:cxnSpLocks noChangeShapeType="1"/>
          </p:cNvCxnSpPr>
          <p:nvPr/>
        </p:nvCxnSpPr>
        <p:spPr bwMode="auto">
          <a:xfrm>
            <a:off x="5346700" y="3943350"/>
            <a:ext cx="19621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hu-HU" altLang="hu-HU" sz="2400" b="1" dirty="0" err="1" smtClean="0">
                <a:solidFill>
                  <a:schemeClr val="tx1"/>
                </a:solidFill>
              </a:rPr>
              <a:t>Identification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of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deletional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mutants</a:t>
            </a:r>
            <a:endParaRPr lang="en-GB" altLang="hu-HU" sz="2400" b="1" dirty="0" smtClean="0">
              <a:solidFill>
                <a:schemeClr val="tx1"/>
              </a:solidFill>
            </a:endParaRPr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41438"/>
            <a:ext cx="8147050" cy="1323975"/>
          </a:xfrm>
          <a:solidFill>
            <a:srgbClr val="EAEAEA"/>
          </a:solidFill>
          <a:ln w="1270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FF5050"/>
              </a:buClr>
              <a:buFont typeface="Wingdings" panose="05000000000000000000" pitchFamily="2" charset="2"/>
              <a:buChar char="Ø"/>
            </a:pPr>
            <a:r>
              <a:rPr lang="hu-HU" altLang="hu-HU" sz="1800" b="1" u="sng" dirty="0" err="1" smtClean="0">
                <a:solidFill>
                  <a:srgbClr val="006699"/>
                </a:solidFill>
              </a:rPr>
              <a:t>Based</a:t>
            </a:r>
            <a:r>
              <a:rPr lang="hu-HU" altLang="hu-HU" sz="1800" b="1" u="sng" dirty="0" smtClean="0">
                <a:solidFill>
                  <a:srgbClr val="006699"/>
                </a:solidFill>
              </a:rPr>
              <a:t> </a:t>
            </a:r>
            <a:r>
              <a:rPr lang="hu-HU" altLang="hu-HU" sz="1800" b="1" u="sng" dirty="0" err="1" smtClean="0">
                <a:solidFill>
                  <a:srgbClr val="006699"/>
                </a:solidFill>
              </a:rPr>
              <a:t>on</a:t>
            </a:r>
            <a:r>
              <a:rPr lang="hu-HU" altLang="hu-HU" sz="1800" b="1" u="sng" dirty="0" smtClean="0">
                <a:solidFill>
                  <a:srgbClr val="006699"/>
                </a:solidFill>
              </a:rPr>
              <a:t> </a:t>
            </a:r>
            <a:r>
              <a:rPr lang="hu-HU" altLang="hu-HU" sz="1800" b="1" u="sng" dirty="0" err="1" smtClean="0">
                <a:solidFill>
                  <a:srgbClr val="006699"/>
                </a:solidFill>
              </a:rPr>
              <a:t>phenotype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: in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essential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genes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 (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causing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lethality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)</a:t>
            </a:r>
          </a:p>
          <a:p>
            <a:pPr eaLnBrk="1" hangingPunct="1">
              <a:buClr>
                <a:srgbClr val="FF5050"/>
              </a:buClr>
              <a:buFont typeface="Wingdings" panose="05000000000000000000" pitchFamily="2" charset="2"/>
              <a:buChar char="Ø"/>
            </a:pPr>
            <a:r>
              <a:rPr lang="hu-HU" altLang="hu-HU" sz="1800" b="1" u="sng" dirty="0" smtClean="0">
                <a:solidFill>
                  <a:srgbClr val="006699"/>
                </a:solidFill>
              </a:rPr>
              <a:t>PCR: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the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size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 of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deleted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region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can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 be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determined</a:t>
            </a:r>
            <a:endParaRPr lang="hu-HU" altLang="hu-HU" sz="1800" b="1" u="sng" dirty="0" smtClean="0">
              <a:solidFill>
                <a:srgbClr val="006699"/>
              </a:solidFill>
            </a:endParaRPr>
          </a:p>
          <a:p>
            <a:pPr eaLnBrk="1" hangingPunct="1">
              <a:buClr>
                <a:srgbClr val="FF5050"/>
              </a:buClr>
              <a:buFont typeface="Wingdings" panose="05000000000000000000" pitchFamily="2" charset="2"/>
              <a:buChar char="Ø"/>
            </a:pPr>
            <a:endParaRPr lang="en-GB" altLang="hu-HU" sz="1800" b="1" u="sng" dirty="0" smtClean="0">
              <a:solidFill>
                <a:srgbClr val="006699"/>
              </a:solidFill>
            </a:endParaRPr>
          </a:p>
        </p:txBody>
      </p:sp>
      <p:sp>
        <p:nvSpPr>
          <p:cNvPr id="79877" name="AutoShape 5"/>
          <p:cNvSpPr>
            <a:spLocks noChangeArrowheads="1"/>
          </p:cNvSpPr>
          <p:nvPr/>
        </p:nvSpPr>
        <p:spPr bwMode="auto">
          <a:xfrm>
            <a:off x="892175" y="3784600"/>
            <a:ext cx="2362200" cy="287338"/>
          </a:xfrm>
          <a:prstGeom prst="homePlate">
            <a:avLst>
              <a:gd name="adj" fmla="val 205525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78" name="AutoShape 6"/>
          <p:cNvSpPr>
            <a:spLocks noChangeArrowheads="1"/>
          </p:cNvSpPr>
          <p:nvPr/>
        </p:nvSpPr>
        <p:spPr bwMode="auto">
          <a:xfrm>
            <a:off x="5216525" y="3784600"/>
            <a:ext cx="1524000" cy="287338"/>
          </a:xfrm>
          <a:prstGeom prst="homePlate">
            <a:avLst>
              <a:gd name="adj" fmla="val 1325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cxnSp>
        <p:nvCxnSpPr>
          <p:cNvPr id="79879" name="AutoShape 7"/>
          <p:cNvCxnSpPr>
            <a:cxnSpLocks noChangeShapeType="1"/>
            <a:stCxn id="79877" idx="3"/>
            <a:endCxn id="79878" idx="1"/>
          </p:cNvCxnSpPr>
          <p:nvPr/>
        </p:nvCxnSpPr>
        <p:spPr bwMode="auto">
          <a:xfrm>
            <a:off x="3254375" y="3929063"/>
            <a:ext cx="19621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9880" name="Rectangle 8"/>
          <p:cNvSpPr>
            <a:spLocks noChangeArrowheads="1"/>
          </p:cNvSpPr>
          <p:nvPr/>
        </p:nvSpPr>
        <p:spPr bwMode="auto">
          <a:xfrm>
            <a:off x="3730625" y="3803650"/>
            <a:ext cx="304800" cy="2873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81" name="AutoShape 9"/>
          <p:cNvSpPr>
            <a:spLocks noChangeArrowheads="1"/>
          </p:cNvSpPr>
          <p:nvPr/>
        </p:nvSpPr>
        <p:spPr bwMode="auto">
          <a:xfrm>
            <a:off x="1806575" y="3479800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82" name="AutoShape 10"/>
          <p:cNvSpPr>
            <a:spLocks noChangeArrowheads="1"/>
          </p:cNvSpPr>
          <p:nvPr/>
        </p:nvSpPr>
        <p:spPr bwMode="auto">
          <a:xfrm>
            <a:off x="4111625" y="4603750"/>
            <a:ext cx="304800" cy="152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83" name="Line 11"/>
          <p:cNvSpPr>
            <a:spLocks noChangeShapeType="1"/>
          </p:cNvSpPr>
          <p:nvPr/>
        </p:nvSpPr>
        <p:spPr bwMode="auto">
          <a:xfrm>
            <a:off x="1787525" y="35941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84" name="Line 12"/>
          <p:cNvSpPr>
            <a:spLocks noChangeShapeType="1"/>
          </p:cNvSpPr>
          <p:nvPr/>
        </p:nvSpPr>
        <p:spPr bwMode="auto">
          <a:xfrm>
            <a:off x="4397375" y="393858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85" name="Text Box 13"/>
          <p:cNvSpPr txBox="1">
            <a:spLocks noChangeArrowheads="1"/>
          </p:cNvSpPr>
          <p:nvPr/>
        </p:nvSpPr>
        <p:spPr bwMode="auto">
          <a:xfrm>
            <a:off x="3492500" y="3213100"/>
            <a:ext cx="1155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P </a:t>
            </a:r>
            <a:r>
              <a:rPr lang="hu-HU" altLang="hu-HU" sz="1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element</a:t>
            </a:r>
            <a:endParaRPr lang="en-GB" altLang="hu-HU" sz="1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79886" name="AutoShape 14"/>
          <p:cNvCxnSpPr>
            <a:cxnSpLocks noChangeShapeType="1"/>
            <a:stCxn id="79877" idx="1"/>
            <a:endCxn id="79877" idx="1"/>
          </p:cNvCxnSpPr>
          <p:nvPr/>
        </p:nvCxnSpPr>
        <p:spPr bwMode="auto">
          <a:xfrm>
            <a:off x="892175" y="3929063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9887" name="Line 15"/>
          <p:cNvSpPr>
            <a:spLocks noChangeShapeType="1"/>
          </p:cNvSpPr>
          <p:nvPr/>
        </p:nvSpPr>
        <p:spPr bwMode="auto">
          <a:xfrm flipH="1">
            <a:off x="34925" y="387985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88" name="AutoShape 16"/>
          <p:cNvSpPr>
            <a:spLocks noChangeArrowheads="1"/>
          </p:cNvSpPr>
          <p:nvPr/>
        </p:nvSpPr>
        <p:spPr bwMode="auto">
          <a:xfrm>
            <a:off x="2511425" y="4184650"/>
            <a:ext cx="1524000" cy="152400"/>
          </a:xfrm>
          <a:prstGeom prst="leftRightArrow">
            <a:avLst>
              <a:gd name="adj1" fmla="val 50000"/>
              <a:gd name="adj2" fmla="val 20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2816225" y="428625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 err="1" smtClean="0">
                <a:latin typeface="Times New Roman" panose="02020603050405020304" pitchFamily="18" charset="0"/>
              </a:rPr>
              <a:t>deletion</a:t>
            </a:r>
            <a:endParaRPr lang="en-GB" altLang="hu-HU" sz="1800" dirty="0">
              <a:latin typeface="Times New Roman" panose="02020603050405020304" pitchFamily="18" charset="0"/>
            </a:endParaRPr>
          </a:p>
        </p:txBody>
      </p:sp>
      <p:sp>
        <p:nvSpPr>
          <p:cNvPr id="79890" name="Text Box 18"/>
          <p:cNvSpPr txBox="1">
            <a:spLocks noChangeArrowheads="1"/>
          </p:cNvSpPr>
          <p:nvPr/>
        </p:nvSpPr>
        <p:spPr bwMode="auto">
          <a:xfrm>
            <a:off x="1120775" y="30226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PCR primer</a:t>
            </a:r>
            <a:endParaRPr lang="en-GB" altLang="hu-HU" sz="1800">
              <a:latin typeface="Times New Roman" panose="02020603050405020304" pitchFamily="18" charset="0"/>
            </a:endParaRPr>
          </a:p>
        </p:txBody>
      </p:sp>
      <p:sp>
        <p:nvSpPr>
          <p:cNvPr id="79891" name="Text Box 19"/>
          <p:cNvSpPr txBox="1">
            <a:spLocks noChangeArrowheads="1"/>
          </p:cNvSpPr>
          <p:nvPr/>
        </p:nvSpPr>
        <p:spPr bwMode="auto">
          <a:xfrm>
            <a:off x="3616325" y="4827588"/>
            <a:ext cx="1447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PCR primer</a:t>
            </a:r>
            <a:endParaRPr lang="en-GB" altLang="hu-HU" sz="1800">
              <a:latin typeface="Times New Roman" panose="02020603050405020304" pitchFamily="18" charset="0"/>
            </a:endParaRPr>
          </a:p>
        </p:txBody>
      </p:sp>
      <p:sp>
        <p:nvSpPr>
          <p:cNvPr id="79892" name="Text Box 20"/>
          <p:cNvSpPr txBox="1">
            <a:spLocks noChangeArrowheads="1"/>
          </p:cNvSpPr>
          <p:nvPr/>
        </p:nvSpPr>
        <p:spPr bwMode="auto">
          <a:xfrm>
            <a:off x="1139825" y="37719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400"/>
              <a:t>vizsgált gén</a:t>
            </a:r>
            <a:endParaRPr lang="en-GB" altLang="hu-HU" sz="1400"/>
          </a:p>
        </p:txBody>
      </p:sp>
      <p:sp>
        <p:nvSpPr>
          <p:cNvPr id="79893" name="Rectangle 21"/>
          <p:cNvSpPr>
            <a:spLocks noChangeArrowheads="1"/>
          </p:cNvSpPr>
          <p:nvPr/>
        </p:nvSpPr>
        <p:spPr bwMode="auto">
          <a:xfrm>
            <a:off x="7623175" y="3692525"/>
            <a:ext cx="1270000" cy="2133600"/>
          </a:xfrm>
          <a:prstGeom prst="rect">
            <a:avLst/>
          </a:prstGeom>
          <a:solidFill>
            <a:srgbClr val="EAEAEA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94" name="Line 22"/>
          <p:cNvSpPr>
            <a:spLocks noChangeShapeType="1"/>
          </p:cNvSpPr>
          <p:nvPr/>
        </p:nvSpPr>
        <p:spPr bwMode="auto">
          <a:xfrm>
            <a:off x="7805738" y="4116388"/>
            <a:ext cx="36036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95" name="Line 23"/>
          <p:cNvSpPr>
            <a:spLocks noChangeShapeType="1"/>
          </p:cNvSpPr>
          <p:nvPr/>
        </p:nvSpPr>
        <p:spPr bwMode="auto">
          <a:xfrm>
            <a:off x="8310563" y="4116388"/>
            <a:ext cx="36036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96" name="Line 24"/>
          <p:cNvSpPr>
            <a:spLocks noChangeShapeType="1"/>
          </p:cNvSpPr>
          <p:nvPr/>
        </p:nvSpPr>
        <p:spPr bwMode="auto">
          <a:xfrm>
            <a:off x="8310563" y="5411788"/>
            <a:ext cx="36036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97" name="Text Box 25"/>
          <p:cNvSpPr txBox="1">
            <a:spLocks noChangeArrowheads="1"/>
          </p:cNvSpPr>
          <p:nvPr/>
        </p:nvSpPr>
        <p:spPr bwMode="auto">
          <a:xfrm rot="10800000">
            <a:off x="8307666" y="3032901"/>
            <a:ext cx="369332" cy="5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 dirty="0" err="1" smtClean="0"/>
              <a:t>mutant</a:t>
            </a:r>
            <a:endParaRPr lang="en-GB" altLang="hu-HU" sz="1200" dirty="0"/>
          </a:p>
        </p:txBody>
      </p:sp>
      <p:sp>
        <p:nvSpPr>
          <p:cNvPr id="79898" name="Text Box 26"/>
          <p:cNvSpPr txBox="1">
            <a:spLocks noChangeArrowheads="1"/>
          </p:cNvSpPr>
          <p:nvPr/>
        </p:nvSpPr>
        <p:spPr bwMode="auto">
          <a:xfrm rot="10800000">
            <a:off x="7799666" y="2939210"/>
            <a:ext cx="369332" cy="73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 dirty="0" smtClean="0"/>
              <a:t>Wild-</a:t>
            </a:r>
            <a:r>
              <a:rPr lang="hu-HU" altLang="hu-HU" sz="1200" dirty="0" err="1" smtClean="0"/>
              <a:t>type</a:t>
            </a:r>
            <a:endParaRPr lang="en-GB" altLang="hu-HU" sz="1200" dirty="0"/>
          </a:p>
        </p:txBody>
      </p:sp>
      <p:graphicFrame>
        <p:nvGraphicFramePr>
          <p:cNvPr id="79899" name="Object 27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5065713"/>
          <a:ext cx="3492500" cy="179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Image" r:id="rId3" imgW="5447619" imgH="2793651" progId="Photoshop.Image.7">
                  <p:embed/>
                </p:oleObj>
              </mc:Choice>
              <mc:Fallback>
                <p:oleObj name="Image" r:id="rId3" imgW="5447619" imgH="2793651" progId="Photoshop.Image.7">
                  <p:embed/>
                  <p:pic>
                    <p:nvPicPr>
                      <p:cNvPr id="79899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065713"/>
                        <a:ext cx="3492500" cy="179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900" name="Oval 28"/>
          <p:cNvSpPr>
            <a:spLocks noChangeArrowheads="1"/>
          </p:cNvSpPr>
          <p:nvPr/>
        </p:nvSpPr>
        <p:spPr bwMode="auto">
          <a:xfrm>
            <a:off x="8101013" y="5157788"/>
            <a:ext cx="792162" cy="5032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901" name="Line 29"/>
          <p:cNvSpPr>
            <a:spLocks noChangeShapeType="1"/>
          </p:cNvSpPr>
          <p:nvPr/>
        </p:nvSpPr>
        <p:spPr bwMode="auto">
          <a:xfrm>
            <a:off x="2484438" y="3500438"/>
            <a:ext cx="0" cy="8651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902" name="Line 30"/>
          <p:cNvSpPr>
            <a:spLocks noChangeShapeType="1"/>
          </p:cNvSpPr>
          <p:nvPr/>
        </p:nvSpPr>
        <p:spPr bwMode="auto">
          <a:xfrm>
            <a:off x="4067175" y="3500438"/>
            <a:ext cx="0" cy="8651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903" name="Text Box 31"/>
          <p:cNvSpPr txBox="1">
            <a:spLocks noChangeArrowheads="1"/>
          </p:cNvSpPr>
          <p:nvPr/>
        </p:nvSpPr>
        <p:spPr bwMode="auto">
          <a:xfrm>
            <a:off x="3541713" y="6446838"/>
            <a:ext cx="26468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i="1" dirty="0" err="1"/>
              <a:t>loop</a:t>
            </a:r>
            <a:r>
              <a:rPr lang="hu-HU" altLang="hu-HU" sz="1800" dirty="0"/>
              <a:t> </a:t>
            </a:r>
            <a:r>
              <a:rPr lang="hu-HU" altLang="hu-HU" sz="1800" dirty="0" smtClean="0"/>
              <a:t>in </a:t>
            </a:r>
            <a:r>
              <a:rPr lang="hu-HU" altLang="hu-HU" sz="1800" dirty="0" err="1" smtClean="0"/>
              <a:t>the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heterozygote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325161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144463" y="188913"/>
            <a:ext cx="8820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dirty="0" err="1" smtClean="0"/>
              <a:t>Generation</a:t>
            </a:r>
            <a:r>
              <a:rPr lang="hu-HU" altLang="hu-HU" sz="2400" dirty="0" smtClean="0"/>
              <a:t> of </a:t>
            </a:r>
            <a:r>
              <a:rPr lang="hu-HU" altLang="hu-HU" sz="2400" dirty="0" err="1" smtClean="0"/>
              <a:t>transgenic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flies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by</a:t>
            </a:r>
            <a:r>
              <a:rPr lang="hu-HU" altLang="hu-HU" sz="2400" dirty="0" smtClean="0"/>
              <a:t> P </a:t>
            </a:r>
            <a:r>
              <a:rPr lang="hu-HU" altLang="hu-HU" sz="2400" dirty="0" err="1" smtClean="0"/>
              <a:t>element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microinjection</a:t>
            </a:r>
            <a:endParaRPr lang="en-GB" altLang="hu-HU" sz="2400" dirty="0"/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395288" y="836613"/>
            <a:ext cx="8497887" cy="1323439"/>
          </a:xfrm>
          <a:prstGeom prst="rect">
            <a:avLst/>
          </a:prstGeom>
          <a:solidFill>
            <a:srgbClr val="EAEAEA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smtClean="0">
                <a:solidFill>
                  <a:srgbClr val="006699"/>
                </a:solidFill>
              </a:rPr>
              <a:t>DNA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region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destined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for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cloning</a:t>
            </a:r>
            <a:r>
              <a:rPr lang="hu-HU" altLang="hu-HU" sz="2000" dirty="0" smtClean="0">
                <a:solidFill>
                  <a:srgbClr val="006699"/>
                </a:solidFill>
              </a:rPr>
              <a:t> is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inserted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between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two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inverted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repeats</a:t>
            </a:r>
            <a:r>
              <a:rPr lang="hu-HU" altLang="hu-HU" sz="2000" dirty="0" smtClean="0">
                <a:solidFill>
                  <a:srgbClr val="006699"/>
                </a:solidFill>
              </a:rPr>
              <a:t> of P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element</a:t>
            </a:r>
            <a:r>
              <a:rPr lang="hu-HU" altLang="hu-HU" sz="2000" dirty="0" smtClean="0">
                <a:solidFill>
                  <a:srgbClr val="006699"/>
                </a:solidFill>
              </a:rPr>
              <a:t> in a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plasmid</a:t>
            </a:r>
            <a:r>
              <a:rPr lang="hu-HU" altLang="hu-HU" sz="2000" dirty="0" smtClean="0">
                <a:solidFill>
                  <a:srgbClr val="006699"/>
                </a:solidFill>
              </a:rPr>
              <a:t>,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which</a:t>
            </a:r>
            <a:r>
              <a:rPr lang="hu-HU" altLang="hu-HU" sz="2000" dirty="0" smtClean="0">
                <a:solidFill>
                  <a:srgbClr val="006699"/>
                </a:solidFill>
              </a:rPr>
              <a:t> is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injected</a:t>
            </a:r>
            <a:r>
              <a:rPr lang="hu-HU" altLang="hu-HU" sz="2000" dirty="0" smtClean="0">
                <a:solidFill>
                  <a:srgbClr val="006699"/>
                </a:solidFill>
              </a:rPr>
              <a:t> in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the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presence</a:t>
            </a:r>
            <a:r>
              <a:rPr lang="hu-HU" altLang="hu-HU" sz="2000" dirty="0" smtClean="0">
                <a:solidFill>
                  <a:srgbClr val="006699"/>
                </a:solidFill>
              </a:rPr>
              <a:t> of a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transposase-encoding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sequence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into</a:t>
            </a:r>
            <a:r>
              <a:rPr lang="hu-HU" altLang="hu-HU" sz="2000" dirty="0" smtClean="0">
                <a:solidFill>
                  <a:srgbClr val="006699"/>
                </a:solidFill>
              </a:rPr>
              <a:t> a M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cytotype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embryo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at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the</a:t>
            </a:r>
            <a:r>
              <a:rPr lang="hu-HU" altLang="hu-HU" sz="2000" dirty="0" smtClean="0">
                <a:solidFill>
                  <a:srgbClr val="006699"/>
                </a:solidFill>
              </a:rPr>
              <a:t> pre-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blastema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stage</a:t>
            </a:r>
            <a:r>
              <a:rPr lang="hu-HU" altLang="hu-HU" sz="2000" dirty="0" smtClean="0">
                <a:solidFill>
                  <a:srgbClr val="006699"/>
                </a:solidFill>
              </a:rPr>
              <a:t>.</a:t>
            </a:r>
            <a:endParaRPr lang="en-GB" altLang="hu-HU" sz="2000" dirty="0">
              <a:solidFill>
                <a:srgbClr val="006699"/>
              </a:solidFill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323850" y="4941888"/>
            <a:ext cx="8604250" cy="1727200"/>
          </a:xfrm>
          <a:prstGeom prst="rect">
            <a:avLst/>
          </a:prstGeom>
          <a:solidFill>
            <a:srgbClr val="EAEAEA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err="1" smtClean="0">
                <a:solidFill>
                  <a:srgbClr val="006699"/>
                </a:solidFill>
              </a:rPr>
              <a:t>Transposase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can</a:t>
            </a:r>
            <a:r>
              <a:rPr lang="hu-HU" altLang="hu-HU" sz="2000" dirty="0" smtClean="0">
                <a:solidFill>
                  <a:srgbClr val="006699"/>
                </a:solidFill>
              </a:rPr>
              <a:t> be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derived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from</a:t>
            </a:r>
            <a:r>
              <a:rPr lang="hu-HU" altLang="hu-HU" sz="2000" dirty="0" smtClean="0">
                <a:solidFill>
                  <a:srgbClr val="006699"/>
                </a:solidFill>
              </a:rPr>
              <a:t>: </a:t>
            </a:r>
            <a:endParaRPr lang="hu-HU" altLang="hu-HU" sz="2000" dirty="0">
              <a:solidFill>
                <a:srgbClr val="0066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dirty="0">
              <a:solidFill>
                <a:srgbClr val="0066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rgbClr val="006699"/>
                </a:solidFill>
              </a:rPr>
              <a:t>-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purified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transosase</a:t>
            </a:r>
            <a:r>
              <a:rPr lang="hu-HU" altLang="hu-HU" sz="2000" dirty="0" smtClean="0">
                <a:solidFill>
                  <a:srgbClr val="006699"/>
                </a:solidFill>
              </a:rPr>
              <a:t> protein linked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to</a:t>
            </a:r>
            <a:r>
              <a:rPr lang="hu-HU" altLang="hu-HU" sz="2000" dirty="0" smtClean="0">
                <a:solidFill>
                  <a:srgbClr val="006699"/>
                </a:solidFill>
              </a:rPr>
              <a:t> a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plasmid</a:t>
            </a:r>
            <a:endParaRPr lang="hu-HU" altLang="hu-HU" sz="2000" dirty="0">
              <a:solidFill>
                <a:srgbClr val="0066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rgbClr val="006699"/>
                </a:solidFill>
              </a:rPr>
              <a:t>-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co-injecting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with</a:t>
            </a:r>
            <a:r>
              <a:rPr lang="hu-HU" altLang="hu-HU" sz="2000" dirty="0" smtClean="0">
                <a:solidFill>
                  <a:srgbClr val="006699"/>
                </a:solidFill>
              </a:rPr>
              <a:t> a „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helper</a:t>
            </a:r>
            <a:r>
              <a:rPr lang="hu-HU" altLang="hu-HU" sz="2000" dirty="0">
                <a:solidFill>
                  <a:srgbClr val="006699"/>
                </a:solidFill>
              </a:rPr>
              <a:t>”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plasmid</a:t>
            </a:r>
            <a:endParaRPr lang="hu-HU" altLang="hu-HU" sz="2000" dirty="0">
              <a:solidFill>
                <a:srgbClr val="0066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rgbClr val="006699"/>
                </a:solidFill>
              </a:rPr>
              <a:t>- </a:t>
            </a:r>
            <a:r>
              <a:rPr lang="hu-HU" altLang="hu-HU" sz="2000" dirty="0" err="1">
                <a:solidFill>
                  <a:srgbClr val="006699"/>
                </a:solidFill>
              </a:rPr>
              <a:t>i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njecting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into</a:t>
            </a:r>
            <a:r>
              <a:rPr lang="hu-HU" altLang="hu-HU" sz="2000" dirty="0" smtClean="0">
                <a:solidFill>
                  <a:srgbClr val="006699"/>
                </a:solidFill>
              </a:rPr>
              <a:t> a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fly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containing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endogenous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transposase</a:t>
            </a:r>
            <a:endParaRPr lang="en-GB" altLang="hu-HU" sz="2000" dirty="0">
              <a:solidFill>
                <a:srgbClr val="006699"/>
              </a:solidFill>
            </a:endParaRPr>
          </a:p>
        </p:txBody>
      </p:sp>
      <p:grpSp>
        <p:nvGrpSpPr>
          <p:cNvPr id="80901" name="Group 5"/>
          <p:cNvGrpSpPr>
            <a:grpSpLocks/>
          </p:cNvGrpSpPr>
          <p:nvPr/>
        </p:nvGrpSpPr>
        <p:grpSpPr bwMode="auto">
          <a:xfrm>
            <a:off x="1476375" y="2420938"/>
            <a:ext cx="6159500" cy="2070100"/>
            <a:chOff x="1008" y="1832"/>
            <a:chExt cx="3880" cy="1304"/>
          </a:xfrm>
        </p:grpSpPr>
        <p:sp>
          <p:nvSpPr>
            <p:cNvPr id="80902" name="Rectangle 6"/>
            <p:cNvSpPr>
              <a:spLocks noChangeArrowheads="1"/>
            </p:cNvSpPr>
            <p:nvPr/>
          </p:nvSpPr>
          <p:spPr bwMode="auto">
            <a:xfrm>
              <a:off x="1008" y="1832"/>
              <a:ext cx="3880" cy="1304"/>
            </a:xfrm>
            <a:prstGeom prst="rect">
              <a:avLst/>
            </a:prstGeom>
            <a:solidFill>
              <a:srgbClr val="EAEAEA"/>
            </a:solidFill>
            <a:ln w="12700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hu-HU" sz="1800" b="0"/>
            </a:p>
          </p:txBody>
        </p:sp>
        <p:grpSp>
          <p:nvGrpSpPr>
            <p:cNvPr id="80903" name="Group 7"/>
            <p:cNvGrpSpPr>
              <a:grpSpLocks/>
            </p:cNvGrpSpPr>
            <p:nvPr/>
          </p:nvGrpSpPr>
          <p:grpSpPr bwMode="auto">
            <a:xfrm>
              <a:off x="1070" y="1877"/>
              <a:ext cx="3634" cy="1182"/>
              <a:chOff x="1166" y="1077"/>
              <a:chExt cx="3634" cy="1182"/>
            </a:xfrm>
          </p:grpSpPr>
          <p:sp>
            <p:nvSpPr>
              <p:cNvPr id="80904" name="Rectangle 8"/>
              <p:cNvSpPr>
                <a:spLocks noChangeArrowheads="1"/>
              </p:cNvSpPr>
              <p:nvPr/>
            </p:nvSpPr>
            <p:spPr bwMode="auto">
              <a:xfrm>
                <a:off x="1664" y="1904"/>
                <a:ext cx="91" cy="181"/>
              </a:xfrm>
              <a:prstGeom prst="rect">
                <a:avLst/>
              </a:prstGeom>
              <a:gradFill rotWithShape="0">
                <a:gsLst>
                  <a:gs pos="0">
                    <a:srgbClr val="760000"/>
                  </a:gs>
                  <a:gs pos="5000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119817" name="Rectangle 9"/>
              <p:cNvSpPr>
                <a:spLocks noChangeArrowheads="1"/>
              </p:cNvSpPr>
              <p:nvPr/>
            </p:nvSpPr>
            <p:spPr bwMode="auto">
              <a:xfrm>
                <a:off x="1752" y="1904"/>
                <a:ext cx="227" cy="181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u-HU">
                  <a:latin typeface="Arial" charset="0"/>
                </a:endParaRPr>
              </a:p>
            </p:txBody>
          </p:sp>
          <p:sp>
            <p:nvSpPr>
              <p:cNvPr id="80906" name="Rectangle 10"/>
              <p:cNvSpPr>
                <a:spLocks noChangeArrowheads="1"/>
              </p:cNvSpPr>
              <p:nvPr/>
            </p:nvSpPr>
            <p:spPr bwMode="auto">
              <a:xfrm>
                <a:off x="1976" y="1904"/>
                <a:ext cx="1360" cy="181"/>
              </a:xfrm>
              <a:prstGeom prst="rect">
                <a:avLst/>
              </a:prstGeom>
              <a:gradFill rotWithShape="0">
                <a:gsLst>
                  <a:gs pos="0">
                    <a:srgbClr val="765D5B"/>
                  </a:gs>
                  <a:gs pos="50000">
                    <a:srgbClr val="FEC8C4"/>
                  </a:gs>
                  <a:gs pos="100000">
                    <a:srgbClr val="765D5B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80907" name="Rectangle 11"/>
              <p:cNvSpPr>
                <a:spLocks noChangeArrowheads="1"/>
              </p:cNvSpPr>
              <p:nvPr/>
            </p:nvSpPr>
            <p:spPr bwMode="auto">
              <a:xfrm>
                <a:off x="3440" y="1928"/>
                <a:ext cx="1360" cy="136"/>
              </a:xfrm>
              <a:prstGeom prst="rect">
                <a:avLst/>
              </a:prstGeom>
              <a:gradFill rotWithShape="0">
                <a:gsLst>
                  <a:gs pos="0">
                    <a:srgbClr val="666666"/>
                  </a:gs>
                  <a:gs pos="5000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80908" name="AutoShape 12"/>
              <p:cNvSpPr>
                <a:spLocks noChangeArrowheads="1"/>
              </p:cNvSpPr>
              <p:nvPr/>
            </p:nvSpPr>
            <p:spPr bwMode="auto">
              <a:xfrm flipH="1">
                <a:off x="1392" y="1904"/>
                <a:ext cx="272" cy="181"/>
              </a:xfrm>
              <a:prstGeom prst="homePlate">
                <a:avLst>
                  <a:gd name="adj" fmla="val 77351"/>
                </a:avLst>
              </a:prstGeom>
              <a:gradFill rotWithShape="0">
                <a:gsLst>
                  <a:gs pos="0">
                    <a:srgbClr val="007676"/>
                  </a:gs>
                  <a:gs pos="50000">
                    <a:srgbClr val="00FFFF"/>
                  </a:gs>
                  <a:gs pos="100000">
                    <a:srgbClr val="0076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80909" name="AutoShape 13"/>
              <p:cNvSpPr>
                <a:spLocks noChangeArrowheads="1"/>
              </p:cNvSpPr>
              <p:nvPr/>
            </p:nvSpPr>
            <p:spPr bwMode="auto">
              <a:xfrm>
                <a:off x="3336" y="1904"/>
                <a:ext cx="227" cy="181"/>
              </a:xfrm>
              <a:prstGeom prst="homePlate">
                <a:avLst>
                  <a:gd name="adj" fmla="val 86739"/>
                </a:avLst>
              </a:prstGeom>
              <a:gradFill rotWithShape="0">
                <a:gsLst>
                  <a:gs pos="0">
                    <a:srgbClr val="007676"/>
                  </a:gs>
                  <a:gs pos="50000">
                    <a:srgbClr val="00FFFF"/>
                  </a:gs>
                  <a:gs pos="100000">
                    <a:srgbClr val="0076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119822" name="Text Box 14"/>
              <p:cNvSpPr txBox="1">
                <a:spLocks noChangeArrowheads="1"/>
              </p:cNvSpPr>
              <p:nvPr/>
            </p:nvSpPr>
            <p:spPr bwMode="auto">
              <a:xfrm>
                <a:off x="1342" y="2085"/>
                <a:ext cx="384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 dirty="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5</a:t>
                </a:r>
                <a:r>
                  <a:rPr lang="hu-HU" sz="1200" dirty="0" smtClean="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’-end</a:t>
                </a:r>
                <a:endParaRPr lang="en-GB" sz="1200" dirty="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19823" name="Text Box 15"/>
              <p:cNvSpPr txBox="1">
                <a:spLocks noChangeArrowheads="1"/>
              </p:cNvSpPr>
              <p:nvPr/>
            </p:nvSpPr>
            <p:spPr bwMode="auto">
              <a:xfrm>
                <a:off x="3286" y="2085"/>
                <a:ext cx="384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 dirty="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3</a:t>
                </a:r>
                <a:r>
                  <a:rPr lang="hu-HU" sz="1200" dirty="0" smtClean="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’-end</a:t>
                </a:r>
                <a:endParaRPr lang="en-GB" sz="1200" dirty="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19824" name="Text Box 16"/>
              <p:cNvSpPr txBox="1">
                <a:spLocks noChangeArrowheads="1"/>
              </p:cNvSpPr>
              <p:nvPr/>
            </p:nvSpPr>
            <p:spPr bwMode="auto">
              <a:xfrm>
                <a:off x="2526" y="1901"/>
                <a:ext cx="36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white</a:t>
                </a:r>
                <a:endParaRPr lang="en-GB" sz="120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19825" name="Text Box 17"/>
              <p:cNvSpPr txBox="1">
                <a:spLocks noChangeArrowheads="1"/>
              </p:cNvSpPr>
              <p:nvPr/>
            </p:nvSpPr>
            <p:spPr bwMode="auto">
              <a:xfrm>
                <a:off x="3630" y="1757"/>
                <a:ext cx="937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 dirty="0" err="1" smtClean="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Bacterial</a:t>
                </a:r>
                <a:r>
                  <a:rPr lang="hu-HU" sz="1200" dirty="0" smtClean="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 </a:t>
                </a:r>
                <a:r>
                  <a:rPr lang="hu-HU" sz="1200" dirty="0" err="1" smtClean="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sequence</a:t>
                </a:r>
                <a:endParaRPr lang="en-GB" sz="1200" dirty="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19826" name="Text Box 18"/>
              <p:cNvSpPr txBox="1">
                <a:spLocks noChangeArrowheads="1"/>
              </p:cNvSpPr>
              <p:nvPr/>
            </p:nvSpPr>
            <p:spPr bwMode="auto">
              <a:xfrm>
                <a:off x="1694" y="2085"/>
                <a:ext cx="40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Hsp70</a:t>
                </a:r>
                <a:endParaRPr lang="en-GB" sz="120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80915" name="AutoShape 19"/>
              <p:cNvSpPr>
                <a:spLocks/>
              </p:cNvSpPr>
              <p:nvPr/>
            </p:nvSpPr>
            <p:spPr bwMode="auto">
              <a:xfrm rot="5400000">
                <a:off x="2056" y="392"/>
                <a:ext cx="231" cy="1936"/>
              </a:xfrm>
              <a:prstGeom prst="rightBrace">
                <a:avLst>
                  <a:gd name="adj1" fmla="val 43185"/>
                  <a:gd name="adj2" fmla="val 73782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80916" name="Text Box 20"/>
              <p:cNvSpPr txBox="1">
                <a:spLocks noChangeArrowheads="1"/>
              </p:cNvSpPr>
              <p:nvPr/>
            </p:nvSpPr>
            <p:spPr bwMode="auto">
              <a:xfrm>
                <a:off x="1166" y="1077"/>
                <a:ext cx="202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u-HU" altLang="hu-HU" sz="1200"/>
                  <a:t>EcoRI, KpnI, BamHI, XbaI, HpaI, XhoI, PstI</a:t>
                </a:r>
                <a:endParaRPr lang="en-GB" altLang="hu-HU" sz="1200"/>
              </a:p>
            </p:txBody>
          </p:sp>
          <p:sp>
            <p:nvSpPr>
              <p:cNvPr id="80917" name="Line 21"/>
              <p:cNvSpPr>
                <a:spLocks noChangeShapeType="1"/>
              </p:cNvSpPr>
              <p:nvPr/>
            </p:nvSpPr>
            <p:spPr bwMode="auto">
              <a:xfrm>
                <a:off x="1712" y="1442"/>
                <a:ext cx="0" cy="431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 type="stealth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9830" name="Text Box 22"/>
              <p:cNvSpPr txBox="1">
                <a:spLocks noChangeArrowheads="1"/>
              </p:cNvSpPr>
              <p:nvPr/>
            </p:nvSpPr>
            <p:spPr bwMode="auto">
              <a:xfrm>
                <a:off x="1350" y="1541"/>
                <a:ext cx="620" cy="1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 dirty="0" err="1" smtClean="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Cloning</a:t>
                </a:r>
                <a:r>
                  <a:rPr lang="hu-HU" sz="1200" dirty="0" smtClean="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 site</a:t>
                </a:r>
                <a:endParaRPr lang="en-GB" sz="1200" dirty="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701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igtrcn.org/wp-content/uploads/2014/06/Gal4UA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8936"/>
            <a:ext cx="8568952" cy="478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4608004" y="5517232"/>
            <a:ext cx="262829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2441747" y="199440"/>
            <a:ext cx="4337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Gal4-UAS </a:t>
            </a:r>
            <a:r>
              <a:rPr lang="hu-HU" sz="2400" b="1" dirty="0" err="1" smtClean="0"/>
              <a:t>system</a:t>
            </a:r>
            <a:r>
              <a:rPr lang="hu-HU" sz="2400" b="1" dirty="0" smtClean="0"/>
              <a:t> in </a:t>
            </a:r>
            <a:r>
              <a:rPr lang="hu-HU" sz="2800" b="1" i="1" dirty="0" smtClean="0"/>
              <a:t>Drosophila</a:t>
            </a:r>
            <a:endParaRPr lang="hu-HU" sz="2800" b="1" i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323529" y="5517232"/>
            <a:ext cx="8568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/>
              <a:t>own</a:t>
            </a:r>
            <a:r>
              <a:rPr lang="hu-HU" sz="2000" b="1" dirty="0" smtClean="0"/>
              <a:t> </a:t>
            </a:r>
            <a:r>
              <a:rPr lang="hu-HU" sz="2000" b="1" dirty="0" smtClean="0"/>
              <a:t>(</a:t>
            </a:r>
            <a:r>
              <a:rPr lang="hu-HU" sz="2000" b="1" dirty="0" err="1" smtClean="0"/>
              <a:t>endogenous</a:t>
            </a:r>
            <a:r>
              <a:rPr lang="hu-HU" sz="2000" b="1" dirty="0" smtClean="0"/>
              <a:t>) </a:t>
            </a:r>
            <a:r>
              <a:rPr lang="hu-HU" sz="2000" b="1" dirty="0" err="1" smtClean="0"/>
              <a:t>promoters</a:t>
            </a:r>
            <a:r>
              <a:rPr lang="hu-HU" sz="2000" b="1" dirty="0" smtClean="0"/>
              <a:t> in Drosophila </a:t>
            </a:r>
            <a:r>
              <a:rPr lang="hu-HU" sz="2000" b="1" dirty="0" err="1" smtClean="0"/>
              <a:t>have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usually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weak</a:t>
            </a:r>
            <a:r>
              <a:rPr lang="hu-HU" sz="2000" b="1" dirty="0" smtClean="0"/>
              <a:t> (</a:t>
            </a:r>
            <a:r>
              <a:rPr lang="hu-HU" sz="2000" b="1" dirty="0" err="1" smtClean="0"/>
              <a:t>undetectable</a:t>
            </a:r>
            <a:r>
              <a:rPr lang="hu-HU" sz="2000" b="1" dirty="0" smtClean="0"/>
              <a:t>) </a:t>
            </a:r>
            <a:r>
              <a:rPr lang="hu-HU" sz="2000" b="1" dirty="0" err="1" smtClean="0"/>
              <a:t>activity</a:t>
            </a:r>
            <a:r>
              <a:rPr lang="hu-HU" sz="2000" b="1" i="1" dirty="0" smtClean="0"/>
              <a:t>. </a:t>
            </a:r>
            <a:r>
              <a:rPr lang="hu-HU" sz="2000" b="1" dirty="0" smtClean="0"/>
              <a:t>In</a:t>
            </a:r>
            <a:r>
              <a:rPr lang="hu-HU" sz="2000" b="1" i="1" dirty="0" smtClean="0"/>
              <a:t> C. elegans </a:t>
            </a:r>
            <a:r>
              <a:rPr lang="hu-HU" sz="2000" b="1" dirty="0" err="1" smtClean="0"/>
              <a:t>however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promoters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are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strong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enough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to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provide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detectable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levels</a:t>
            </a:r>
            <a:r>
              <a:rPr lang="hu-HU" sz="2000" b="1" dirty="0" smtClean="0"/>
              <a:t> of </a:t>
            </a:r>
            <a:r>
              <a:rPr lang="hu-HU" sz="2000" b="1" dirty="0" err="1" smtClean="0"/>
              <a:t>expression</a:t>
            </a:r>
            <a:r>
              <a:rPr lang="hu-HU" sz="2000" b="1" dirty="0"/>
              <a:t> </a:t>
            </a:r>
            <a:r>
              <a:rPr lang="hu-HU" sz="2000" b="1" dirty="0" smtClean="0"/>
              <a:t>– </a:t>
            </a:r>
            <a:r>
              <a:rPr lang="hu-HU" sz="2000" b="1" dirty="0" err="1" smtClean="0"/>
              <a:t>there</a:t>
            </a:r>
            <a:r>
              <a:rPr lang="hu-HU" sz="2000" b="1" dirty="0" smtClean="0"/>
              <a:t> is no Gal4-UAS </a:t>
            </a:r>
            <a:r>
              <a:rPr lang="hu-HU" sz="2000" b="1" dirty="0" err="1" smtClean="0"/>
              <a:t>system</a:t>
            </a:r>
            <a:r>
              <a:rPr lang="hu-HU" sz="2000" b="1" dirty="0" smtClean="0"/>
              <a:t>)</a:t>
            </a:r>
          </a:p>
          <a:p>
            <a:r>
              <a:rPr lang="hu-HU" sz="2000" b="1" dirty="0" smtClean="0"/>
              <a:t>The </a:t>
            </a:r>
            <a:r>
              <a:rPr lang="hu-HU" sz="2000" b="1" dirty="0" err="1" smtClean="0"/>
              <a:t>importance</a:t>
            </a:r>
            <a:r>
              <a:rPr lang="hu-HU" sz="2000" b="1" dirty="0" smtClean="0"/>
              <a:t> of </a:t>
            </a:r>
            <a:r>
              <a:rPr lang="hu-HU" sz="2000" b="1" dirty="0" err="1" smtClean="0"/>
              <a:t>genomic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environment</a:t>
            </a:r>
            <a:endParaRPr lang="hu-HU" sz="2000" b="1" dirty="0"/>
          </a:p>
        </p:txBody>
      </p:sp>
      <p:cxnSp>
        <p:nvCxnSpPr>
          <p:cNvPr id="6" name="Egyenes összekötő nyíllal 5"/>
          <p:cNvCxnSpPr/>
          <p:nvPr/>
        </p:nvCxnSpPr>
        <p:spPr>
          <a:xfrm flipH="1">
            <a:off x="3563888" y="4941168"/>
            <a:ext cx="144016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15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07950" y="44450"/>
            <a:ext cx="214135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 u="none" dirty="0" err="1" smtClean="0"/>
              <a:t>Transformation</a:t>
            </a:r>
            <a:endParaRPr lang="hu-HU" altLang="hu-HU" sz="2400" b="1" u="none" dirty="0" smtClean="0"/>
          </a:p>
          <a:p>
            <a:endParaRPr lang="hu-HU" altLang="hu-HU" sz="2400" b="1" dirty="0"/>
          </a:p>
          <a:p>
            <a:r>
              <a:rPr lang="hu-HU" altLang="hu-HU" sz="2400" b="1" u="sng" dirty="0" err="1" smtClean="0"/>
              <a:t>Knock</a:t>
            </a:r>
            <a:r>
              <a:rPr lang="hu-HU" altLang="hu-HU" sz="2400" b="1" u="sng" dirty="0" smtClean="0"/>
              <a:t> in</a:t>
            </a:r>
            <a:endParaRPr lang="hu-HU" altLang="hu-HU" sz="2400" b="1" u="sng" dirty="0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3132138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0" y="4168775"/>
            <a:ext cx="3276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 u="none" dirty="0" err="1" smtClean="0"/>
              <a:t>Sensory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neurons</a:t>
            </a:r>
            <a:r>
              <a:rPr lang="hu-HU" altLang="hu-HU" b="1" u="none" dirty="0" smtClean="0"/>
              <a:t> in </a:t>
            </a:r>
            <a:r>
              <a:rPr lang="hu-HU" altLang="hu-HU" b="1" i="1" u="none" dirty="0" smtClean="0"/>
              <a:t>Drosophila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larva</a:t>
            </a:r>
            <a:r>
              <a:rPr lang="hu-HU" altLang="hu-HU" b="1" u="none" dirty="0" smtClean="0"/>
              <a:t>, </a:t>
            </a:r>
            <a:r>
              <a:rPr lang="hu-HU" altLang="hu-HU" b="1" u="none" dirty="0" err="1" smtClean="0"/>
              <a:t>reporter</a:t>
            </a:r>
            <a:r>
              <a:rPr lang="hu-HU" altLang="hu-HU" b="1" u="none" dirty="0" smtClean="0"/>
              <a:t> GFP </a:t>
            </a:r>
            <a:r>
              <a:rPr lang="hu-HU" altLang="hu-HU" b="1" u="none" dirty="0" err="1" smtClean="0"/>
              <a:t>gene</a:t>
            </a:r>
            <a:endParaRPr lang="hu-HU" altLang="hu-HU" b="1" u="none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166386"/>
            <a:ext cx="2483769" cy="164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80020"/>
            <a:ext cx="5321300" cy="662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905" y="3861048"/>
            <a:ext cx="5307299" cy="295218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16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54356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467544" y="1556792"/>
            <a:ext cx="432048" cy="359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92895"/>
            <a:ext cx="3600400" cy="218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5508104" y="2164794"/>
            <a:ext cx="2524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i="1" dirty="0" smtClean="0"/>
              <a:t>Drosophila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brain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stem</a:t>
            </a:r>
            <a:endParaRPr lang="hu-HU" sz="2000" b="1" dirty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048" y="2492896"/>
            <a:ext cx="2551650" cy="218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46019"/>
            <a:ext cx="3600400" cy="192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18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519776" y="214610"/>
            <a:ext cx="82435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 u="sng" dirty="0" err="1" smtClean="0"/>
              <a:t>Knockdown</a:t>
            </a:r>
            <a:r>
              <a:rPr lang="hu-HU" altLang="hu-HU" sz="2400" b="1" u="none" dirty="0" smtClean="0"/>
              <a:t>: RNA </a:t>
            </a:r>
            <a:r>
              <a:rPr lang="hu-HU" altLang="hu-HU" sz="2400" b="1" u="none" dirty="0" err="1" smtClean="0"/>
              <a:t>interference</a:t>
            </a:r>
            <a:r>
              <a:rPr lang="hu-HU" altLang="hu-HU" sz="2400" b="1" u="none" dirty="0" smtClean="0"/>
              <a:t> </a:t>
            </a:r>
            <a:r>
              <a:rPr lang="hu-HU" altLang="hu-HU" sz="2400" b="1" u="none" dirty="0" err="1" smtClean="0"/>
              <a:t>libraries</a:t>
            </a:r>
            <a:r>
              <a:rPr lang="hu-HU" altLang="hu-HU" sz="2400" b="1" u="none" dirty="0" smtClean="0"/>
              <a:t> </a:t>
            </a:r>
            <a:r>
              <a:rPr lang="hu-HU" altLang="hu-HU" sz="2400" b="1" u="none" dirty="0"/>
              <a:t>– </a:t>
            </a:r>
            <a:r>
              <a:rPr lang="hu-HU" altLang="hu-HU" sz="2400" b="1" i="1" u="none" dirty="0"/>
              <a:t>C. </a:t>
            </a:r>
            <a:r>
              <a:rPr lang="hu-HU" altLang="hu-HU" sz="2400" b="1" i="1" u="none" dirty="0" err="1" smtClean="0"/>
              <a:t>elegans</a:t>
            </a:r>
            <a:r>
              <a:rPr lang="hu-HU" altLang="hu-HU" sz="2400" b="1" i="1" u="none" dirty="0" smtClean="0"/>
              <a:t>, Drosophila</a:t>
            </a:r>
            <a:endParaRPr lang="hu-HU" altLang="hu-HU" sz="2400" b="1" i="1" u="none" dirty="0"/>
          </a:p>
        </p:txBody>
      </p:sp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76275"/>
            <a:ext cx="8064500" cy="625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553545"/>
            <a:ext cx="1325920" cy="133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72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868383" y="157815"/>
            <a:ext cx="50980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 u="none" dirty="0" smtClean="0"/>
              <a:t>RNA </a:t>
            </a:r>
            <a:r>
              <a:rPr lang="hu-HU" altLang="hu-HU" sz="2400" b="1" u="none" dirty="0" err="1" smtClean="0"/>
              <a:t>interference</a:t>
            </a:r>
            <a:r>
              <a:rPr lang="hu-HU" altLang="hu-HU" sz="2400" b="1" u="none" dirty="0" smtClean="0"/>
              <a:t> </a:t>
            </a:r>
            <a:r>
              <a:rPr lang="hu-HU" altLang="hu-HU" sz="2400" b="1" u="none" dirty="0" err="1" smtClean="0"/>
              <a:t>libraries</a:t>
            </a:r>
            <a:r>
              <a:rPr lang="hu-HU" altLang="hu-HU" sz="2400" b="1" u="none" dirty="0" smtClean="0"/>
              <a:t> </a:t>
            </a:r>
            <a:r>
              <a:rPr lang="hu-HU" altLang="hu-HU" sz="2400" b="1" u="none" dirty="0"/>
              <a:t>- </a:t>
            </a:r>
            <a:r>
              <a:rPr lang="hu-HU" altLang="hu-HU" sz="2400" b="1" i="1" u="none" dirty="0"/>
              <a:t>Drosophila</a:t>
            </a:r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335712" cy="3724275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013325"/>
            <a:ext cx="36004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3348038" y="5661025"/>
            <a:ext cx="13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u="none" dirty="0" err="1"/>
              <a:t>Eyeless</a:t>
            </a:r>
            <a:r>
              <a:rPr lang="hu-HU" altLang="hu-HU" b="1" u="none" dirty="0"/>
              <a:t> </a:t>
            </a:r>
            <a:r>
              <a:rPr lang="hu-HU" altLang="hu-HU" b="1" u="none" dirty="0" err="1" smtClean="0"/>
              <a:t>RNAi</a:t>
            </a:r>
            <a:endParaRPr lang="hu-HU" altLang="hu-HU" b="1" u="none" dirty="0"/>
          </a:p>
        </p:txBody>
      </p:sp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3288"/>
            <a:ext cx="2700338" cy="214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0"/>
            <a:ext cx="1566069" cy="103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4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80"/>
          <p:cNvGrpSpPr>
            <a:grpSpLocks/>
          </p:cNvGrpSpPr>
          <p:nvPr/>
        </p:nvGrpSpPr>
        <p:grpSpPr bwMode="auto">
          <a:xfrm>
            <a:off x="2286000" y="715246"/>
            <a:ext cx="6810375" cy="1130306"/>
            <a:chOff x="1177925" y="1563630"/>
            <a:chExt cx="6809897" cy="1131844"/>
          </a:xfrm>
        </p:grpSpPr>
        <p:sp>
          <p:nvSpPr>
            <p:cNvPr id="3" name="Rectangle 4"/>
            <p:cNvSpPr>
              <a:spLocks noChangeArrowheads="1"/>
            </p:cNvSpPr>
            <p:nvPr/>
          </p:nvSpPr>
          <p:spPr bwMode="auto">
            <a:xfrm>
              <a:off x="1517650" y="1568798"/>
              <a:ext cx="1077912" cy="33305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3700">
                <a:latin typeface="Arial Narrow" panose="020B0606020202030204" pitchFamily="34" charset="0"/>
              </a:endParaRPr>
            </a:p>
          </p:txBody>
        </p:sp>
        <p:sp>
          <p:nvSpPr>
            <p:cNvPr id="4" name="Text Box 5"/>
            <p:cNvSpPr txBox="1">
              <a:spLocks noChangeArrowheads="1"/>
            </p:cNvSpPr>
            <p:nvPr/>
          </p:nvSpPr>
          <p:spPr bwMode="auto">
            <a:xfrm>
              <a:off x="1659937" y="1564035"/>
              <a:ext cx="849892" cy="400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000">
                  <a:latin typeface="Arial Narrow" panose="020B0606020202030204" pitchFamily="34" charset="0"/>
                </a:rPr>
                <a:t> 5’UTR</a:t>
              </a: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4070350" y="1568798"/>
              <a:ext cx="3651250" cy="333387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3700">
                <a:latin typeface="Arial Narrow" panose="020B0606020202030204" pitchFamily="34" charset="0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2595562" y="1568798"/>
              <a:ext cx="1474788" cy="333051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3700">
                <a:latin typeface="Arial Narrow" panose="020B0606020202030204" pitchFamily="34" charset="0"/>
              </a:endParaRP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3049587" y="1563630"/>
              <a:ext cx="734478" cy="400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000">
                  <a:latin typeface="Arial Narrow" panose="020B0606020202030204" pitchFamily="34" charset="0"/>
                </a:rPr>
                <a:t>eGFP</a:t>
              </a:r>
            </a:p>
          </p:txBody>
        </p:sp>
        <p:sp>
          <p:nvSpPr>
            <p:cNvPr id="8" name="Text Box 17"/>
            <p:cNvSpPr txBox="1">
              <a:spLocks noChangeArrowheads="1"/>
            </p:cNvSpPr>
            <p:nvPr/>
          </p:nvSpPr>
          <p:spPr bwMode="auto">
            <a:xfrm>
              <a:off x="3827462" y="2325888"/>
              <a:ext cx="575785" cy="369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i="1">
                  <a:latin typeface="Arial Narrow" panose="020B0606020202030204" pitchFamily="34" charset="0"/>
                </a:rPr>
                <a:t>XhoI</a:t>
              </a:r>
            </a:p>
          </p:txBody>
        </p:sp>
        <p:sp>
          <p:nvSpPr>
            <p:cNvPr id="9" name="Text Box 19"/>
            <p:cNvSpPr txBox="1">
              <a:spLocks noChangeArrowheads="1"/>
            </p:cNvSpPr>
            <p:nvPr/>
          </p:nvSpPr>
          <p:spPr bwMode="auto">
            <a:xfrm>
              <a:off x="2328862" y="2325888"/>
              <a:ext cx="585402" cy="369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i="1">
                  <a:latin typeface="Arial Narrow" panose="020B0606020202030204" pitchFamily="34" charset="0"/>
                </a:rPr>
                <a:t>HpaI</a:t>
              </a:r>
            </a:p>
          </p:txBody>
        </p:sp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1177925" y="2325888"/>
              <a:ext cx="763332" cy="369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i="1">
                  <a:latin typeface="Arial Narrow" panose="020B0606020202030204" pitchFamily="34" charset="0"/>
                </a:rPr>
                <a:t>BamHI</a:t>
              </a:r>
            </a:p>
          </p:txBody>
        </p:sp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7412037" y="2325887"/>
              <a:ext cx="575785" cy="369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i="1">
                  <a:latin typeface="Arial Narrow" panose="020B0606020202030204" pitchFamily="34" charset="0"/>
                </a:rPr>
                <a:t>XbaI</a:t>
              </a:r>
            </a:p>
          </p:txBody>
        </p:sp>
        <p:sp>
          <p:nvSpPr>
            <p:cNvPr id="12" name="Szövegdoboz 97"/>
            <p:cNvSpPr txBox="1">
              <a:spLocks noChangeArrowheads="1"/>
            </p:cNvSpPr>
            <p:nvPr/>
          </p:nvSpPr>
          <p:spPr bwMode="auto">
            <a:xfrm>
              <a:off x="6913009" y="1564830"/>
              <a:ext cx="792185" cy="400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hu-HU" altLang="hu-HU" sz="2000">
                  <a:latin typeface="Arial Narrow" panose="020B0606020202030204" pitchFamily="34" charset="0"/>
                </a:rPr>
                <a:t>3’UTR</a:t>
              </a:r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4066972" y="1568348"/>
              <a:ext cx="2654114" cy="33382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hu-H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hu-HU">
                <a:latin typeface="Arial Narrow" panose="020B0606020202030204" pitchFamily="34" charset="0"/>
              </a:endParaRP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4320069" y="1564830"/>
              <a:ext cx="2252740" cy="400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000" i="1">
                  <a:latin typeface="Arial Narrow" panose="020B0606020202030204" pitchFamily="34" charset="0"/>
                </a:rPr>
                <a:t>Atg8a-A </a:t>
              </a:r>
              <a:r>
                <a:rPr lang="hu-HU" altLang="hu-HU" sz="2000">
                  <a:latin typeface="Arial Narrow" panose="020B0606020202030204" pitchFamily="34" charset="0"/>
                </a:rPr>
                <a:t>coding region</a:t>
              </a:r>
            </a:p>
          </p:txBody>
        </p:sp>
      </p:grpSp>
      <p:sp>
        <p:nvSpPr>
          <p:cNvPr id="16" name="Szövegdoboz 102"/>
          <p:cNvSpPr txBox="1">
            <a:spLocks noChangeArrowheads="1"/>
          </p:cNvSpPr>
          <p:nvPr/>
        </p:nvSpPr>
        <p:spPr bwMode="auto">
          <a:xfrm>
            <a:off x="457200" y="699371"/>
            <a:ext cx="1566863" cy="40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2000" i="1">
                <a:latin typeface="Arial Narrow" panose="020B0606020202030204" pitchFamily="34" charset="0"/>
              </a:rPr>
              <a:t>eGFP-Atg8a-A</a:t>
            </a:r>
          </a:p>
        </p:txBody>
      </p:sp>
      <p:cxnSp>
        <p:nvCxnSpPr>
          <p:cNvPr id="17" name="Egyenes összekötő 16"/>
          <p:cNvCxnSpPr/>
          <p:nvPr/>
        </p:nvCxnSpPr>
        <p:spPr bwMode="auto">
          <a:xfrm flipV="1">
            <a:off x="2624138" y="1096196"/>
            <a:ext cx="0" cy="27146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 bwMode="auto">
          <a:xfrm flipV="1">
            <a:off x="3730625" y="1096196"/>
            <a:ext cx="0" cy="27146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 bwMode="auto">
          <a:xfrm flipV="1">
            <a:off x="5195888" y="1096196"/>
            <a:ext cx="0" cy="27146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 bwMode="auto">
          <a:xfrm flipV="1">
            <a:off x="8823325" y="1096196"/>
            <a:ext cx="0" cy="27146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1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090" y="2925001"/>
            <a:ext cx="2411413" cy="322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zövegdoboz 3"/>
          <p:cNvSpPr txBox="1">
            <a:spLocks noChangeArrowheads="1"/>
          </p:cNvSpPr>
          <p:nvPr/>
        </p:nvSpPr>
        <p:spPr bwMode="auto">
          <a:xfrm>
            <a:off x="3622353" y="5711078"/>
            <a:ext cx="1566862" cy="40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2000" i="1">
                <a:solidFill>
                  <a:schemeClr val="bg1"/>
                </a:solidFill>
                <a:latin typeface="Arial Narrow" panose="020B0606020202030204" pitchFamily="34" charset="0"/>
              </a:rPr>
              <a:t>eGFP-Atg8a-A</a:t>
            </a:r>
          </a:p>
        </p:txBody>
      </p:sp>
      <p:sp>
        <p:nvSpPr>
          <p:cNvPr id="23" name="Szövegdoboz 3"/>
          <p:cNvSpPr txBox="1">
            <a:spLocks noChangeArrowheads="1"/>
          </p:cNvSpPr>
          <p:nvPr/>
        </p:nvSpPr>
        <p:spPr bwMode="auto">
          <a:xfrm>
            <a:off x="4582790" y="2948814"/>
            <a:ext cx="692150" cy="46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2400">
                <a:solidFill>
                  <a:schemeClr val="bg1"/>
                </a:solidFill>
                <a:latin typeface="Arial Narrow" panose="020B0606020202030204" pitchFamily="34" charset="0"/>
              </a:rPr>
              <a:t>58A </a:t>
            </a:r>
          </a:p>
        </p:txBody>
      </p:sp>
      <p:pic>
        <p:nvPicPr>
          <p:cNvPr id="24" name="Picture 20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5001"/>
            <a:ext cx="2451100" cy="322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zövegdoboz 3"/>
          <p:cNvSpPr txBox="1">
            <a:spLocks noChangeArrowheads="1"/>
          </p:cNvSpPr>
          <p:nvPr/>
        </p:nvSpPr>
        <p:spPr bwMode="auto">
          <a:xfrm>
            <a:off x="1482403" y="5711078"/>
            <a:ext cx="1166812" cy="40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2000">
                <a:solidFill>
                  <a:schemeClr val="bg1"/>
                </a:solidFill>
                <a:latin typeface="Arial Narrow" panose="020B0606020202030204" pitchFamily="34" charset="0"/>
              </a:rPr>
              <a:t>Anti-Atg8a</a:t>
            </a:r>
          </a:p>
        </p:txBody>
      </p:sp>
      <p:cxnSp>
        <p:nvCxnSpPr>
          <p:cNvPr id="28" name="Egyenes összekötő 27"/>
          <p:cNvCxnSpPr/>
          <p:nvPr/>
        </p:nvCxnSpPr>
        <p:spPr bwMode="auto">
          <a:xfrm>
            <a:off x="2774628" y="2924944"/>
            <a:ext cx="0" cy="320833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Csoportba foglalás 41"/>
          <p:cNvGrpSpPr/>
          <p:nvPr/>
        </p:nvGrpSpPr>
        <p:grpSpPr>
          <a:xfrm>
            <a:off x="6013754" y="2132856"/>
            <a:ext cx="2633681" cy="4328510"/>
            <a:chOff x="6013754" y="2132856"/>
            <a:chExt cx="2633681" cy="4328510"/>
          </a:xfrm>
        </p:grpSpPr>
        <p:pic>
          <p:nvPicPr>
            <p:cNvPr id="31" name="Kép 1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766" y="2492896"/>
              <a:ext cx="2572374" cy="3889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2" name="Egyenes összekötő 31"/>
            <p:cNvCxnSpPr/>
            <p:nvPr/>
          </p:nvCxnSpPr>
          <p:spPr bwMode="auto">
            <a:xfrm>
              <a:off x="6013754" y="6461366"/>
              <a:ext cx="8270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7"/>
            <p:cNvSpPr>
              <a:spLocks noChangeArrowheads="1"/>
            </p:cNvSpPr>
            <p:nvPr/>
          </p:nvSpPr>
          <p:spPr bwMode="auto">
            <a:xfrm>
              <a:off x="7597170" y="2533471"/>
              <a:ext cx="1050265" cy="40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9" tIns="45715" rIns="91429" bIns="45715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2000">
                  <a:solidFill>
                    <a:srgbClr val="99FF33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Anti-Atg5</a:t>
              </a:r>
              <a:endParaRPr lang="hu-HU" altLang="hu-HU" sz="1400">
                <a:solidFill>
                  <a:srgbClr val="99FF33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Lefelé nyíl 162"/>
            <p:cNvSpPr>
              <a:spLocks noChangeArrowheads="1"/>
            </p:cNvSpPr>
            <p:nvPr/>
          </p:nvSpPr>
          <p:spPr bwMode="auto">
            <a:xfrm flipV="1">
              <a:off x="7247796" y="5381686"/>
              <a:ext cx="133350" cy="15239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hu-HU" altLang="hu-HU" sz="1800">
                <a:solidFill>
                  <a:srgbClr val="FFFFFF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0" name="Szövegdoboz 39"/>
            <p:cNvSpPr txBox="1"/>
            <p:nvPr/>
          </p:nvSpPr>
          <p:spPr>
            <a:xfrm>
              <a:off x="6120241" y="2132856"/>
              <a:ext cx="21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/>
                <a:t>Confocal</a:t>
              </a:r>
              <a:r>
                <a:rPr lang="hu-HU" dirty="0" smtClean="0"/>
                <a:t> </a:t>
              </a:r>
              <a:r>
                <a:rPr lang="hu-HU" dirty="0" err="1" smtClean="0"/>
                <a:t>microscopy</a:t>
              </a:r>
              <a:endParaRPr lang="hu-HU" dirty="0"/>
            </a:p>
          </p:txBody>
        </p:sp>
      </p:grpSp>
      <p:sp>
        <p:nvSpPr>
          <p:cNvPr id="41" name="Szövegdoboz 40"/>
          <p:cNvSpPr txBox="1"/>
          <p:nvPr/>
        </p:nvSpPr>
        <p:spPr>
          <a:xfrm>
            <a:off x="1990124" y="2533471"/>
            <a:ext cx="1573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 smtClean="0"/>
              <a:t>Szemdiszkusz</a:t>
            </a:r>
            <a:endParaRPr lang="hu-HU" sz="2000" dirty="0"/>
          </a:p>
        </p:txBody>
      </p:sp>
      <p:sp>
        <p:nvSpPr>
          <p:cNvPr id="43" name="Szövegdoboz 42"/>
          <p:cNvSpPr txBox="1"/>
          <p:nvPr/>
        </p:nvSpPr>
        <p:spPr>
          <a:xfrm>
            <a:off x="721810" y="6168415"/>
            <a:ext cx="1820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Antibody </a:t>
            </a:r>
            <a:r>
              <a:rPr lang="hu-HU" dirty="0" err="1" smtClean="0"/>
              <a:t>staining</a:t>
            </a:r>
            <a:endParaRPr lang="hu-HU" dirty="0"/>
          </a:p>
        </p:txBody>
      </p:sp>
      <p:sp>
        <p:nvSpPr>
          <p:cNvPr id="44" name="Szövegdoboz 43"/>
          <p:cNvSpPr txBox="1"/>
          <p:nvPr/>
        </p:nvSpPr>
        <p:spPr>
          <a:xfrm>
            <a:off x="2627784" y="6165304"/>
            <a:ext cx="2536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Fluorescence</a:t>
            </a:r>
            <a:r>
              <a:rPr lang="hu-HU" dirty="0" smtClean="0"/>
              <a:t> </a:t>
            </a:r>
            <a:r>
              <a:rPr lang="hu-HU" dirty="0" err="1" smtClean="0"/>
              <a:t>microscopy</a:t>
            </a:r>
            <a:endParaRPr lang="hu-HU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912422" y="132039"/>
            <a:ext cx="676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/>
              <a:t>Endogenous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expression</a:t>
            </a:r>
            <a:r>
              <a:rPr lang="hu-HU" sz="2400" b="1" dirty="0" smtClean="0"/>
              <a:t> of a </a:t>
            </a:r>
            <a:r>
              <a:rPr lang="hu-HU" sz="2400" b="1" i="1" dirty="0" smtClean="0"/>
              <a:t>Drosophila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gene</a:t>
            </a:r>
            <a:r>
              <a:rPr lang="hu-HU" sz="2400" b="1" dirty="0" smtClean="0"/>
              <a:t>, </a:t>
            </a:r>
            <a:r>
              <a:rPr lang="hu-HU" sz="2400" b="1" i="1" dirty="0" smtClean="0"/>
              <a:t>Atg8a</a:t>
            </a:r>
            <a:endParaRPr lang="hu-HU" sz="2400" b="1" i="1" dirty="0"/>
          </a:p>
        </p:txBody>
      </p:sp>
    </p:spTree>
    <p:extLst>
      <p:ext uri="{BB962C8B-B14F-4D97-AF65-F5344CB8AC3E}">
        <p14:creationId xmlns:p14="http://schemas.microsoft.com/office/powerpoint/2010/main" val="277909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679575" y="350838"/>
            <a:ext cx="58745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Mutagenesis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hu-HU" altLang="hu-HU" sz="2400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mice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altLang="hu-HU" sz="2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Cre-loxP</a:t>
            </a:r>
            <a:r>
              <a:rPr lang="hu-HU" altLang="hu-HU" sz="24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altLang="hu-HU" sz="24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29" name="Picture 5" descr="Mus muscu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1762" r="1889" b="9396"/>
          <a:stretch>
            <a:fillRect/>
          </a:stretch>
        </p:blipFill>
        <p:spPr bwMode="auto">
          <a:xfrm>
            <a:off x="0" y="1125538"/>
            <a:ext cx="2916238" cy="270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4264025" y="1792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/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3347864" y="980728"/>
            <a:ext cx="55086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Relies</a:t>
            </a:r>
            <a:r>
              <a:rPr lang="hu-HU" altLang="hu-HU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hu-HU" altLang="hu-HU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P1 </a:t>
            </a:r>
            <a:r>
              <a:rPr lang="hu-HU" altLang="hu-HU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phage</a:t>
            </a:r>
            <a:r>
              <a:rPr lang="hu-HU" altLang="hu-HU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homologous</a:t>
            </a:r>
            <a:r>
              <a:rPr lang="hu-HU" altLang="hu-HU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recombination</a:t>
            </a:r>
            <a:r>
              <a:rPr lang="hu-HU" altLang="hu-HU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hu-HU" altLang="hu-HU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altLang="hu-HU" b="1" u="none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altLang="hu-HU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altLang="hu-HU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yclization</a:t>
            </a:r>
            <a:r>
              <a:rPr lang="hu-HU" altLang="hu-HU" b="1" u="none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altLang="hu-HU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hu-HU" altLang="hu-HU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  <a:r>
              <a:rPr lang="hu-HU" altLang="hu-HU" b="1" u="none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hu-HU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32" name="Picture 8" descr="Fig%2025-3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21163"/>
            <a:ext cx="264795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512763" y="6381750"/>
            <a:ext cx="17781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u="none" dirty="0" err="1"/>
              <a:t>Cre</a:t>
            </a:r>
            <a:r>
              <a:rPr lang="hu-HU" altLang="hu-HU" b="1" u="none" dirty="0"/>
              <a:t> </a:t>
            </a:r>
            <a:r>
              <a:rPr lang="hu-HU" altLang="hu-HU" b="1" u="none" dirty="0" err="1" smtClean="0"/>
              <a:t>recombinase</a:t>
            </a:r>
            <a:endParaRPr lang="hu-HU" altLang="hu-HU" b="1" u="none" dirty="0"/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539750" y="3860800"/>
            <a:ext cx="177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i="1" u="none"/>
              <a:t>Mus musculus</a:t>
            </a:r>
          </a:p>
        </p:txBody>
      </p:sp>
      <p:pic>
        <p:nvPicPr>
          <p:cNvPr id="522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581525"/>
            <a:ext cx="6156325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7" name="AutoShape 13"/>
          <p:cNvSpPr>
            <a:spLocks/>
          </p:cNvSpPr>
          <p:nvPr/>
        </p:nvSpPr>
        <p:spPr bwMode="auto">
          <a:xfrm rot="5400000">
            <a:off x="4914900" y="4132263"/>
            <a:ext cx="250825" cy="1800225"/>
          </a:xfrm>
          <a:prstGeom prst="rightBrace">
            <a:avLst>
              <a:gd name="adj1" fmla="val 59810"/>
              <a:gd name="adj2" fmla="val 5071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2238" name="AutoShape 14"/>
          <p:cNvSpPr>
            <a:spLocks/>
          </p:cNvSpPr>
          <p:nvPr/>
        </p:nvSpPr>
        <p:spPr bwMode="auto">
          <a:xfrm rot="5400000">
            <a:off x="8065294" y="4040982"/>
            <a:ext cx="177800" cy="1979612"/>
          </a:xfrm>
          <a:prstGeom prst="rightBrace">
            <a:avLst>
              <a:gd name="adj1" fmla="val 92783"/>
              <a:gd name="adj2" fmla="val 5071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2239" name="AutoShape 15"/>
          <p:cNvSpPr>
            <a:spLocks/>
          </p:cNvSpPr>
          <p:nvPr/>
        </p:nvSpPr>
        <p:spPr bwMode="auto">
          <a:xfrm rot="5400000">
            <a:off x="6426200" y="4492626"/>
            <a:ext cx="250825" cy="1079500"/>
          </a:xfrm>
          <a:prstGeom prst="rightBrace">
            <a:avLst>
              <a:gd name="adj1" fmla="val 35865"/>
              <a:gd name="adj2" fmla="val 5071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4357688" y="5084763"/>
            <a:ext cx="45354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000" u="none"/>
              <a:t>palindrom 	spacer 	      palindrom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1607185"/>
            <a:ext cx="19716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81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179512" y="97468"/>
            <a:ext cx="25393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800" b="1" u="none" dirty="0" err="1"/>
              <a:t>Cre-loxP</a:t>
            </a:r>
            <a:r>
              <a:rPr lang="hu-HU" altLang="hu-HU" sz="2800" b="1" u="none" dirty="0"/>
              <a:t> </a:t>
            </a:r>
            <a:r>
              <a:rPr lang="hu-HU" altLang="hu-HU" sz="2800" b="1" u="none" dirty="0" err="1" smtClean="0"/>
              <a:t>system</a:t>
            </a:r>
            <a:endParaRPr lang="hu-HU" altLang="hu-HU" sz="2800" b="1" u="none" dirty="0"/>
          </a:p>
        </p:txBody>
      </p:sp>
      <p:pic>
        <p:nvPicPr>
          <p:cNvPr id="53255" name="Picture 7" descr="4491408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981075"/>
            <a:ext cx="4021138" cy="56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567038" y="644927"/>
            <a:ext cx="588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loxP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207320" y="620688"/>
            <a:ext cx="588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loxP</a:t>
            </a:r>
            <a:endParaRPr lang="hu-HU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6287440" y="1547500"/>
            <a:ext cx="195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Cre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recombination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997751" y="5117330"/>
            <a:ext cx="1167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deletion</a:t>
            </a:r>
            <a:endParaRPr lang="hu-H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Csoportba foglalás 15"/>
          <p:cNvGrpSpPr/>
          <p:nvPr/>
        </p:nvGrpSpPr>
        <p:grpSpPr>
          <a:xfrm>
            <a:off x="3861446" y="260648"/>
            <a:ext cx="1502642" cy="384279"/>
            <a:chOff x="3861446" y="260648"/>
            <a:chExt cx="1502642" cy="384279"/>
          </a:xfrm>
        </p:grpSpPr>
        <p:cxnSp>
          <p:nvCxnSpPr>
            <p:cNvPr id="7" name="Egyenes összekötő 6"/>
            <p:cNvCxnSpPr/>
            <p:nvPr/>
          </p:nvCxnSpPr>
          <p:spPr>
            <a:xfrm>
              <a:off x="3861446" y="404664"/>
              <a:ext cx="1502642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9"/>
            <p:cNvCxnSpPr>
              <a:stCxn id="2" idx="0"/>
              <a:endCxn id="2" idx="0"/>
            </p:cNvCxnSpPr>
            <p:nvPr/>
          </p:nvCxnSpPr>
          <p:spPr>
            <a:xfrm>
              <a:off x="3861446" y="644927"/>
              <a:ext cx="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13"/>
            <p:cNvCxnSpPr>
              <a:endCxn id="2" idx="0"/>
            </p:cNvCxnSpPr>
            <p:nvPr/>
          </p:nvCxnSpPr>
          <p:spPr>
            <a:xfrm>
              <a:off x="3861446" y="260648"/>
              <a:ext cx="0" cy="384279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/>
            <p:cNvCxnSpPr/>
            <p:nvPr/>
          </p:nvCxnSpPr>
          <p:spPr>
            <a:xfrm>
              <a:off x="5364088" y="260648"/>
              <a:ext cx="0" cy="384279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928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27157"/>
            <a:ext cx="85646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Problems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classical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mutagenesis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i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  <a:r>
              <a:rPr lang="hu-HU" sz="20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i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genetics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laborious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paralogous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families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redundancy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several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remains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undetectable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random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mutations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0" y="3717032"/>
            <a:ext cx="5191682" cy="3140968"/>
          </a:xfrm>
          <a:prstGeom prst="rect">
            <a:avLst/>
          </a:prstGeom>
        </p:spPr>
      </p:pic>
      <p:grpSp>
        <p:nvGrpSpPr>
          <p:cNvPr id="7" name="Csoportba foglalás 6"/>
          <p:cNvGrpSpPr/>
          <p:nvPr/>
        </p:nvGrpSpPr>
        <p:grpSpPr>
          <a:xfrm>
            <a:off x="251520" y="1700808"/>
            <a:ext cx="8892480" cy="5034219"/>
            <a:chOff x="251520" y="1700808"/>
            <a:chExt cx="8892480" cy="5034219"/>
          </a:xfrm>
        </p:grpSpPr>
        <p:grpSp>
          <p:nvGrpSpPr>
            <p:cNvPr id="6" name="Csoportba foglalás 5"/>
            <p:cNvGrpSpPr/>
            <p:nvPr/>
          </p:nvGrpSpPr>
          <p:grpSpPr>
            <a:xfrm>
              <a:off x="5190178" y="3397378"/>
              <a:ext cx="3953822" cy="3337649"/>
              <a:chOff x="5190178" y="3397378"/>
              <a:chExt cx="3953822" cy="3337649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0178" y="3773477"/>
                <a:ext cx="3953822" cy="2961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Szövegdoboz 2"/>
              <p:cNvSpPr txBox="1"/>
              <p:nvPr/>
            </p:nvSpPr>
            <p:spPr>
              <a:xfrm>
                <a:off x="6732240" y="3397378"/>
                <a:ext cx="131324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000" b="1" dirty="0" err="1" smtClean="0"/>
                  <a:t>From</a:t>
                </a:r>
                <a:r>
                  <a:rPr lang="hu-HU" sz="2000" b="1" dirty="0" smtClean="0"/>
                  <a:t> 1995</a:t>
                </a:r>
                <a:endParaRPr lang="hu-HU" sz="2000" b="1" dirty="0"/>
              </a:p>
            </p:txBody>
          </p:sp>
        </p:grpSp>
        <p:sp>
          <p:nvSpPr>
            <p:cNvPr id="5" name="Szövegdoboz 4"/>
            <p:cNvSpPr txBox="1"/>
            <p:nvPr/>
          </p:nvSpPr>
          <p:spPr>
            <a:xfrm>
              <a:off x="251520" y="1700808"/>
              <a:ext cx="85646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Genomics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allele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generation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starting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from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nucleotide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sequence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information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 R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NA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interference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hu-HU" sz="2000" b="1" i="1" u="sng" dirty="0" err="1">
                  <a:latin typeface="Arial" panose="020B0604020202020204" pitchFamily="34" charset="0"/>
                  <a:cs typeface="Arial" panose="020B0604020202020204" pitchFamily="34" charset="0"/>
                </a:rPr>
                <a:t>reverse</a:t>
              </a:r>
              <a:r>
                <a:rPr lang="hu-HU" sz="2000" b="1" i="1" u="sng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i="1" u="sng" dirty="0" err="1">
                  <a:latin typeface="Arial" panose="020B0604020202020204" pitchFamily="34" charset="0"/>
                  <a:cs typeface="Arial" panose="020B0604020202020204" pitchFamily="34" charset="0"/>
                </a:rPr>
                <a:t>genetics</a:t>
              </a:r>
              <a:r>
                <a:rPr lang="hu-H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endParaRPr lang="hu-H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5852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2/20/Fig3_Tag_%26_Exchange.png/520px-Fig3_Tag_%26_Exchan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776864" cy="610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4932040" y="4941168"/>
            <a:ext cx="108012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3275856" y="4941168"/>
            <a:ext cx="108012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925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908175" y="63500"/>
            <a:ext cx="49351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Cre-loxP</a:t>
            </a:r>
            <a:r>
              <a:rPr lang="hu-HU" altLang="hu-HU" sz="24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altLang="hu-HU" sz="2400" b="1" i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knockout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mice</a:t>
            </a:r>
            <a:endParaRPr lang="hu-HU" altLang="hu-HU" sz="24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4277" name="Object 5"/>
          <p:cNvGraphicFramePr>
            <a:graphicFrameLocks noChangeAspect="1"/>
          </p:cNvGraphicFramePr>
          <p:nvPr/>
        </p:nvGraphicFramePr>
        <p:xfrm>
          <a:off x="-107950" y="836613"/>
          <a:ext cx="5414963" cy="566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7" name="Image" r:id="rId3" imgW="3085714" imgH="3225397" progId="Photoshop.Image.7">
                  <p:embed/>
                </p:oleObj>
              </mc:Choice>
              <mc:Fallback>
                <p:oleObj name="Image" r:id="rId3" imgW="3085714" imgH="3225397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7950" y="836613"/>
                        <a:ext cx="5414963" cy="566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8" name="Object 6"/>
          <p:cNvGraphicFramePr>
            <a:graphicFrameLocks noChangeAspect="1"/>
          </p:cNvGraphicFramePr>
          <p:nvPr/>
        </p:nvGraphicFramePr>
        <p:xfrm>
          <a:off x="5340350" y="908050"/>
          <a:ext cx="3803650" cy="568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8" name="Image" r:id="rId5" imgW="3250794" imgH="4863492" progId="Photoshop.Image.7">
                  <p:embed/>
                </p:oleObj>
              </mc:Choice>
              <mc:Fallback>
                <p:oleObj name="Image" r:id="rId5" imgW="3250794" imgH="4863492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0350" y="908050"/>
                        <a:ext cx="3803650" cy="568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églalap 1"/>
          <p:cNvSpPr/>
          <p:nvPr/>
        </p:nvSpPr>
        <p:spPr>
          <a:xfrm>
            <a:off x="5796136" y="6309320"/>
            <a:ext cx="3024336" cy="288032"/>
          </a:xfrm>
          <a:prstGeom prst="rect">
            <a:avLst/>
          </a:prstGeom>
          <a:solidFill>
            <a:srgbClr val="C0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" name="Egyenes összekötő 3"/>
          <p:cNvCxnSpPr/>
          <p:nvPr/>
        </p:nvCxnSpPr>
        <p:spPr>
          <a:xfrm>
            <a:off x="3563888" y="3140968"/>
            <a:ext cx="792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006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upload.wikimedia.org/wikipedia/commons/thumb/b/bf/Knockout_mouse_production_2.svg/566px-Knockout_mouse_production_2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25488"/>
            <a:ext cx="7495947" cy="564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915816" y="159023"/>
            <a:ext cx="3551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Transgenesis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mice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I.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115616" y="971436"/>
            <a:ext cx="1140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blastocyst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4933956" y="786770"/>
            <a:ext cx="129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Vector</a:t>
            </a:r>
            <a:r>
              <a:rPr lang="hu-HU" b="1" dirty="0" smtClean="0"/>
              <a:t> DNA</a:t>
            </a:r>
            <a:endParaRPr lang="hu-HU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6300192" y="3563724"/>
            <a:ext cx="200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Chromosomal</a:t>
            </a:r>
            <a:r>
              <a:rPr lang="hu-HU" b="1" dirty="0" smtClean="0"/>
              <a:t> DNA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6266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2058" y="908720"/>
            <a:ext cx="9907306" cy="4536503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052" y="764704"/>
            <a:ext cx="6867829" cy="55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3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upload.wikimedia.org/wikipedia/commons/thumb/f/f3/Knockout_mouse_breeding_scheme.svg/300px-Knockout_mouse_breeding_schem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68" y="-37347"/>
            <a:ext cx="4137208" cy="689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499992" y="154870"/>
            <a:ext cx="3636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Transgenesis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mice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II.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18768" y="1660158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F1</a:t>
            </a:r>
            <a:endParaRPr lang="hu-H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4860032" y="911637"/>
            <a:ext cx="4067944" cy="5192692"/>
            <a:chOff x="4860032" y="911637"/>
            <a:chExt cx="4067944" cy="519269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911637"/>
              <a:ext cx="3528392" cy="22972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760" y="3336760"/>
              <a:ext cx="2730500" cy="2336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5148064" y="5734997"/>
              <a:ext cx="37799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hu-HU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transformation</a:t>
              </a:r>
              <a:r>
                <a:rPr lang="hu-H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not</a:t>
              </a:r>
              <a:r>
                <a:rPr lang="hu-H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in </a:t>
              </a:r>
              <a:r>
                <a:rPr lang="hu-HU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zygote</a:t>
              </a:r>
              <a:r>
                <a:rPr lang="hu-H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endParaRPr lang="hu-HU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églalap 5"/>
          <p:cNvSpPr/>
          <p:nvPr/>
        </p:nvSpPr>
        <p:spPr>
          <a:xfrm>
            <a:off x="218768" y="4505160"/>
            <a:ext cx="1760944" cy="15530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828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chimeric m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80728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elé nyíl 1"/>
          <p:cNvSpPr/>
          <p:nvPr/>
        </p:nvSpPr>
        <p:spPr>
          <a:xfrm>
            <a:off x="1835695" y="980728"/>
            <a:ext cx="360040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696" y="980728"/>
            <a:ext cx="5963792" cy="273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152593" y="332656"/>
            <a:ext cx="4544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Homozygous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transgenic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mice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4077071"/>
            <a:ext cx="2025172" cy="279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251519" y="4077072"/>
            <a:ext cx="5349693" cy="2016224"/>
            <a:chOff x="251519" y="4077072"/>
            <a:chExt cx="5349693" cy="2016224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19" y="4077072"/>
              <a:ext cx="2751306" cy="201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743" y="4077072"/>
              <a:ext cx="2586469" cy="201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321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image.slidesharecdn.com/cleverplegableeeee-140727233254-phpapp02/95/clever-dna-may-help-bacteria-survive-and-how-dna-is-edited-to-correct-genetic-diseases-11-638.jpg?cb=14065289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15" y="839891"/>
            <a:ext cx="8052241" cy="604549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836601" y="116632"/>
            <a:ext cx="3896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DNA </a:t>
            </a:r>
            <a:r>
              <a:rPr lang="hu-HU" sz="2800" b="1" dirty="0" err="1" smtClean="0"/>
              <a:t>editing</a:t>
            </a:r>
            <a:r>
              <a:rPr lang="hu-HU" sz="2800" b="1" dirty="0" smtClean="0"/>
              <a:t>: major </a:t>
            </a:r>
            <a:r>
              <a:rPr lang="hu-HU" sz="2800" b="1" dirty="0" err="1" smtClean="0"/>
              <a:t>goals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298962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research.fhcrc.org/content/dam/stripe/jerome/other/targeted-gene-knockou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98590"/>
            <a:ext cx="6192688" cy="575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259632" y="116632"/>
            <a:ext cx="6833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Targeted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knockout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editing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enzymes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51520" y="6485274"/>
            <a:ext cx="4717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NHEJ: </a:t>
            </a:r>
            <a:r>
              <a:rPr lang="hu-HU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non-homologuous</a:t>
            </a:r>
            <a:r>
              <a:rPr lang="hu-H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end </a:t>
            </a:r>
            <a:r>
              <a:rPr lang="hu-HU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joining</a:t>
            </a:r>
            <a:endParaRPr lang="hu-H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00" y="0"/>
            <a:ext cx="2661600" cy="6885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49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upload.wikimedia.org/wikipedia/commons/thumb/8/8f/DNA_replication_en.svg/600px-DNA_replication_e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2411774"/>
            <a:ext cx="8748464" cy="425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5" y="0"/>
            <a:ext cx="35941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656088" y="428328"/>
            <a:ext cx="331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DNA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editing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enzymes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3707904" y="1598241"/>
            <a:ext cx="5364088" cy="5216575"/>
            <a:chOff x="3707904" y="1598241"/>
            <a:chExt cx="5364088" cy="5216575"/>
          </a:xfrm>
        </p:grpSpPr>
        <p:grpSp>
          <p:nvGrpSpPr>
            <p:cNvPr id="5" name="Csoportba foglalás 4"/>
            <p:cNvGrpSpPr/>
            <p:nvPr/>
          </p:nvGrpSpPr>
          <p:grpSpPr>
            <a:xfrm>
              <a:off x="3707904" y="1598241"/>
              <a:ext cx="5364088" cy="5216575"/>
              <a:chOff x="3707904" y="1598241"/>
              <a:chExt cx="5364088" cy="5216575"/>
            </a:xfrm>
          </p:grpSpPr>
          <p:pic>
            <p:nvPicPr>
              <p:cNvPr id="7172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7904" y="1598241"/>
                <a:ext cx="5364088" cy="52165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4" name="Egyenes összekötő 3"/>
              <p:cNvCxnSpPr/>
              <p:nvPr/>
            </p:nvCxnSpPr>
            <p:spPr>
              <a:xfrm>
                <a:off x="6084168" y="6669360"/>
                <a:ext cx="129614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Szövegdoboz 2"/>
            <p:cNvSpPr txBox="1"/>
            <p:nvPr/>
          </p:nvSpPr>
          <p:spPr>
            <a:xfrm>
              <a:off x="3711157" y="5600273"/>
              <a:ext cx="30210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/>
                <a:t>Transcription</a:t>
              </a:r>
              <a:r>
                <a:rPr lang="hu-HU" sz="1200" b="1" dirty="0" smtClean="0"/>
                <a:t> </a:t>
              </a:r>
              <a:r>
                <a:rPr lang="hu-HU" sz="1200" b="1" dirty="0" err="1" smtClean="0"/>
                <a:t>activator-like</a:t>
              </a:r>
              <a:r>
                <a:rPr lang="hu-HU" sz="1200" b="1" dirty="0" smtClean="0"/>
                <a:t> </a:t>
              </a:r>
              <a:r>
                <a:rPr lang="hu-HU" sz="1200" b="1" dirty="0" err="1" smtClean="0"/>
                <a:t>effector</a:t>
              </a:r>
              <a:r>
                <a:rPr lang="hu-HU" sz="1200" b="1" dirty="0" smtClean="0"/>
                <a:t> </a:t>
              </a:r>
              <a:r>
                <a:rPr lang="hu-HU" sz="1200" b="1" dirty="0" err="1" smtClean="0"/>
                <a:t>nuclease</a:t>
              </a:r>
              <a:endParaRPr lang="hu-HU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5876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23728" y="36401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Programmable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nucleases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23528" y="1844824"/>
            <a:ext cx="84969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zinc-finger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nucleases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ZFNs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transcription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activator-like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effector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nucleases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TALENs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RNA-guided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engineered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nucleases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RGENs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derived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bacterial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clustered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regularly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interspaced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palindromic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repeat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(CRISPR)–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CRISPR-associated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6950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" y="1247626"/>
            <a:ext cx="9139386" cy="558924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41" y="116632"/>
            <a:ext cx="9161141" cy="349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4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49036"/>
            <a:ext cx="9263924" cy="341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7452320" y="5373216"/>
            <a:ext cx="194421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72008" y="116632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Each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is composed of a zinc-finger protein (ZFP) at the amino terminus and the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FokI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nuclease domain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0" y="588946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ZFNs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typically contain between three and six individual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hlinkClick r:id="rId3" tooltip="Zinc finger"/>
              </a:rPr>
              <a:t>zinc finger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 repeats and can each recognize between 9 and 18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basepairs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zinc finger domains perfectly recognize a 3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basepair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DNA sequence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90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-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63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genscript.com/gsimages/english/tal_eff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79" y="620688"/>
            <a:ext cx="874176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49" y="4365104"/>
            <a:ext cx="7785575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67544" y="188640"/>
            <a:ext cx="8148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ranscription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ctivator-</a:t>
            </a:r>
            <a:r>
              <a:rPr lang="hu-HU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ike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ffector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uclease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TALEN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71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38" y="620688"/>
            <a:ext cx="8381731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080003" y="159023"/>
            <a:ext cx="1187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TALEN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45535"/>
            <a:ext cx="8168801" cy="34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0" y="6203061"/>
            <a:ext cx="50650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hlinkClick r:id="rId4" tooltip="TAL effector"/>
              </a:rPr>
              <a:t>TAL effectors</a:t>
            </a:r>
            <a:r>
              <a:rPr lang="en-US" b="1" dirty="0"/>
              <a:t> are proteins that are secreted </a:t>
            </a:r>
            <a:r>
              <a:rPr lang="hu-HU" b="1" dirty="0" smtClean="0"/>
              <a:t>b</a:t>
            </a:r>
            <a:r>
              <a:rPr lang="en-US" b="1" dirty="0" smtClean="0"/>
              <a:t>y</a:t>
            </a:r>
            <a:r>
              <a:rPr lang="en-US" b="1" dirty="0"/>
              <a:t> </a:t>
            </a:r>
            <a:r>
              <a:rPr lang="en-US" b="1" i="1" dirty="0" err="1">
                <a:hlinkClick r:id="rId5" tooltip="Xanthomonas"/>
              </a:rPr>
              <a:t>Xanthomonas</a:t>
            </a:r>
            <a:r>
              <a:rPr lang="en-US" b="1" dirty="0"/>
              <a:t> </a:t>
            </a:r>
            <a:r>
              <a:rPr lang="en-US" b="1" dirty="0" smtClean="0"/>
              <a:t>bacteria</a:t>
            </a:r>
            <a:r>
              <a:rPr lang="en-US" b="1" dirty="0"/>
              <a:t> when they </a:t>
            </a:r>
            <a:r>
              <a:rPr lang="en-US" b="1" dirty="0">
                <a:hlinkClick r:id="rId6" tooltip="Plant pathology"/>
              </a:rPr>
              <a:t>infect plants</a:t>
            </a:r>
            <a:r>
              <a:rPr lang="en-US" b="1" dirty="0"/>
              <a:t>.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405429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16024" y="332656"/>
            <a:ext cx="8820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The CRISPR </a:t>
            </a:r>
            <a:r>
              <a:rPr lang="hu-HU" sz="2400" b="1" dirty="0" smtClean="0"/>
              <a:t>(</a:t>
            </a:r>
            <a:r>
              <a:rPr lang="en-US" sz="2400" b="1" u="sng" dirty="0"/>
              <a:t>c</a:t>
            </a:r>
            <a:r>
              <a:rPr lang="en-US" sz="2400" b="1" dirty="0"/>
              <a:t>lustered </a:t>
            </a:r>
            <a:r>
              <a:rPr lang="en-US" sz="2400" b="1" u="sng" dirty="0"/>
              <a:t>r</a:t>
            </a:r>
            <a:r>
              <a:rPr lang="en-US" sz="2400" b="1" dirty="0"/>
              <a:t>egularly </a:t>
            </a:r>
            <a:r>
              <a:rPr lang="en-US" sz="2400" b="1" u="sng" dirty="0"/>
              <a:t>i</a:t>
            </a:r>
            <a:r>
              <a:rPr lang="en-US" sz="2400" b="1" dirty="0"/>
              <a:t>nterspaced </a:t>
            </a:r>
            <a:r>
              <a:rPr lang="en-US" sz="2400" b="1" u="sng" dirty="0"/>
              <a:t>s</a:t>
            </a:r>
            <a:r>
              <a:rPr lang="en-US" sz="2400" b="1" dirty="0"/>
              <a:t>hort </a:t>
            </a:r>
            <a:r>
              <a:rPr lang="en-US" sz="2400" b="1" u="sng" dirty="0"/>
              <a:t>p</a:t>
            </a:r>
            <a:r>
              <a:rPr lang="en-US" sz="2400" b="1" dirty="0"/>
              <a:t>alindromic </a:t>
            </a:r>
            <a:r>
              <a:rPr lang="en-US" sz="2400" b="1" u="sng" dirty="0" smtClean="0"/>
              <a:t>r</a:t>
            </a:r>
            <a:r>
              <a:rPr lang="en-US" sz="2400" b="1" dirty="0" smtClean="0"/>
              <a:t>epeats</a:t>
            </a:r>
            <a:r>
              <a:rPr lang="hu-HU" sz="2400" b="1" dirty="0" smtClean="0"/>
              <a:t>) </a:t>
            </a:r>
            <a:r>
              <a:rPr lang="hu-HU" sz="2400" b="1" dirty="0" err="1" smtClean="0"/>
              <a:t>system</a:t>
            </a:r>
            <a:endParaRPr lang="hu-HU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1946"/>
            <a:ext cx="31432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143250" y="2091988"/>
            <a:ext cx="4800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/>
              <a:t>Cas</a:t>
            </a:r>
            <a:r>
              <a:rPr lang="hu-HU" sz="2000" b="1" dirty="0" smtClean="0"/>
              <a:t> (</a:t>
            </a:r>
            <a:r>
              <a:rPr lang="hu-HU" sz="2000" b="1" i="1" dirty="0" smtClean="0"/>
              <a:t>CRISPR-</a:t>
            </a:r>
            <a:r>
              <a:rPr lang="hu-HU" sz="2000" b="1" i="1" dirty="0" err="1" smtClean="0"/>
              <a:t>associated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sequences</a:t>
            </a:r>
            <a:r>
              <a:rPr lang="hu-HU" sz="2000" b="1" dirty="0" smtClean="0"/>
              <a:t>) </a:t>
            </a:r>
            <a:r>
              <a:rPr lang="hu-HU" sz="2000" b="1" dirty="0" err="1" smtClean="0"/>
              <a:t>proteins</a:t>
            </a:r>
            <a:endParaRPr lang="hu-HU" sz="20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168" y="2967038"/>
            <a:ext cx="5736210" cy="168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95536" y="4841865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000" b="1" dirty="0" smtClean="0"/>
              <a:t>DNA loci </a:t>
            </a:r>
            <a:r>
              <a:rPr lang="hu-HU" sz="2000" b="1" dirty="0" err="1" smtClean="0"/>
              <a:t>containing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short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repeats</a:t>
            </a:r>
            <a:r>
              <a:rPr lang="hu-HU" sz="2000" b="1" dirty="0" smtClean="0"/>
              <a:t>, </a:t>
            </a:r>
            <a:r>
              <a:rPr lang="hu-HU" sz="2000" b="1" dirty="0" err="1" smtClean="0"/>
              <a:t>which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are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separeted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by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spacer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sequences</a:t>
            </a:r>
            <a:r>
              <a:rPr lang="hu-HU" sz="2000" b="1" dirty="0" smtClean="0"/>
              <a:t>.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These</a:t>
            </a:r>
            <a:r>
              <a:rPr lang="hu-HU" sz="2000" b="1" dirty="0" smtClean="0"/>
              <a:t> loci </a:t>
            </a:r>
            <a:r>
              <a:rPr lang="hu-HU" sz="2000" b="1" dirty="0" err="1" smtClean="0"/>
              <a:t>are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frenquently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closely</a:t>
            </a:r>
            <a:r>
              <a:rPr lang="hu-HU" sz="2000" b="1" dirty="0" smtClean="0"/>
              <a:t> linked </a:t>
            </a:r>
            <a:r>
              <a:rPr lang="hu-HU" sz="2000" b="1" i="1" dirty="0" err="1" smtClean="0"/>
              <a:t>with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Cas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genes</a:t>
            </a:r>
            <a:r>
              <a:rPr lang="hu-HU" sz="2000" b="1" dirty="0" smtClean="0"/>
              <a:t>. </a:t>
            </a:r>
            <a:endParaRPr lang="hu-HU" sz="2000" b="1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hu-HU" sz="20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000" b="1" dirty="0" smtClean="0"/>
              <a:t>CRISPR loci </a:t>
            </a:r>
            <a:r>
              <a:rPr lang="hu-HU" sz="2000" b="1" dirty="0" err="1" smtClean="0"/>
              <a:t>can</a:t>
            </a:r>
            <a:r>
              <a:rPr lang="hu-HU" sz="2000" b="1" dirty="0" smtClean="0"/>
              <a:t> be </a:t>
            </a:r>
            <a:r>
              <a:rPr lang="hu-HU" sz="2000" b="1" dirty="0" err="1" smtClean="0"/>
              <a:t>found</a:t>
            </a:r>
            <a:r>
              <a:rPr lang="hu-HU" sz="2000" b="1" dirty="0" smtClean="0"/>
              <a:t> in 90% of </a:t>
            </a:r>
            <a:r>
              <a:rPr lang="hu-HU" sz="2000" b="1" dirty="0" err="1" smtClean="0"/>
              <a:t>Archaea</a:t>
            </a:r>
            <a:r>
              <a:rPr lang="hu-HU" sz="2000" b="1" dirty="0" smtClean="0"/>
              <a:t> and in 40% of </a:t>
            </a:r>
            <a:r>
              <a:rPr lang="hu-HU" sz="2000" b="1" dirty="0" err="1" smtClean="0"/>
              <a:t>Bacteria</a:t>
            </a:r>
            <a:r>
              <a:rPr lang="hu-HU" sz="2000" b="1" dirty="0" smtClean="0"/>
              <a:t>.</a:t>
            </a:r>
            <a:endParaRPr lang="hu-HU" sz="20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7096845" y="298766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CRISPR</a:t>
            </a:r>
            <a:endParaRPr lang="hu-HU" b="1" dirty="0"/>
          </a:p>
        </p:txBody>
      </p:sp>
      <p:sp>
        <p:nvSpPr>
          <p:cNvPr id="8" name="Téglalap 7"/>
          <p:cNvSpPr/>
          <p:nvPr/>
        </p:nvSpPr>
        <p:spPr>
          <a:xfrm>
            <a:off x="6444208" y="3933056"/>
            <a:ext cx="1800200" cy="555017"/>
          </a:xfrm>
          <a:prstGeom prst="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318066" y="335699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Cas9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44" y="836712"/>
            <a:ext cx="4965184" cy="567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21864"/>
            <a:ext cx="4572000" cy="45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187624" y="136791"/>
            <a:ext cx="6724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/>
              <a:t>Endogenous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defense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against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viral</a:t>
            </a:r>
            <a:r>
              <a:rPr lang="hu-HU" sz="2400" b="1" dirty="0" smtClean="0"/>
              <a:t> (</a:t>
            </a:r>
            <a:r>
              <a:rPr lang="hu-HU" sz="2400" b="1" dirty="0" err="1" smtClean="0"/>
              <a:t>phage</a:t>
            </a:r>
            <a:r>
              <a:rPr lang="hu-HU" sz="2400" b="1" dirty="0" smtClean="0"/>
              <a:t>) </a:t>
            </a:r>
            <a:r>
              <a:rPr lang="hu-HU" sz="2400" b="1" dirty="0" err="1" smtClean="0"/>
              <a:t>elements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18640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496944" cy="67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660232" y="1259468"/>
            <a:ext cx="1149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baktérium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2915816" y="3717032"/>
            <a:ext cx="5616624" cy="648072"/>
          </a:xfrm>
          <a:prstGeom prst="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2315299" y="1409988"/>
            <a:ext cx="1201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Virális</a:t>
            </a:r>
            <a:r>
              <a:rPr lang="hu-HU" dirty="0" smtClean="0"/>
              <a:t> DNS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CRISPR discov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2" y="0"/>
            <a:ext cx="9125038" cy="391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835696" y="4581128"/>
            <a:ext cx="6085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E</a:t>
            </a:r>
            <a:r>
              <a:rPr lang="fr-FR" sz="2400" b="1" dirty="0" smtClean="0"/>
              <a:t>mmanuelle </a:t>
            </a:r>
            <a:r>
              <a:rPr lang="fr-FR" sz="2400" b="1" dirty="0"/>
              <a:t>Charpentier and Jennifer Doudna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63607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genome-engineering.org/crispr/wp-content/uploads/2013/01/crispr_processin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" y="116632"/>
            <a:ext cx="8466395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1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biomed.ecnu.edu.cn/ckfinder/userfiles/images/QQ%E6%88%AA%E5%9B%BE20130609125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88" y="1052736"/>
            <a:ext cx="9134475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4537149" y="476672"/>
            <a:ext cx="0" cy="489654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/>
          <p:nvPr/>
        </p:nvSpPr>
        <p:spPr>
          <a:xfrm>
            <a:off x="323529" y="5373216"/>
            <a:ext cx="8820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PAM: </a:t>
            </a:r>
            <a:r>
              <a:rPr lang="hu-HU" sz="2000" b="1" i="1" dirty="0" err="1"/>
              <a:t>Protospacer</a:t>
            </a:r>
            <a:r>
              <a:rPr lang="hu-HU" sz="2000" b="1" i="1" dirty="0"/>
              <a:t> </a:t>
            </a:r>
            <a:r>
              <a:rPr lang="hu-HU" sz="2000" b="1" i="1" dirty="0" err="1"/>
              <a:t>adjacent</a:t>
            </a:r>
            <a:r>
              <a:rPr lang="hu-HU" sz="2000" b="1" i="1" dirty="0"/>
              <a:t> </a:t>
            </a:r>
            <a:r>
              <a:rPr lang="hu-HU" sz="2000" b="1" i="1" dirty="0" err="1" smtClean="0"/>
              <a:t>motif</a:t>
            </a:r>
            <a:r>
              <a:rPr lang="hu-HU" sz="2000" b="1" i="1" dirty="0" smtClean="0"/>
              <a:t> </a:t>
            </a:r>
            <a:r>
              <a:rPr lang="hu-HU" sz="2000" b="1" dirty="0" smtClean="0"/>
              <a:t>(</a:t>
            </a:r>
            <a:r>
              <a:rPr lang="hu-HU" sz="2000" b="1" dirty="0" err="1" smtClean="0"/>
              <a:t>behing</a:t>
            </a:r>
            <a:r>
              <a:rPr lang="hu-HU" sz="2000" b="1" dirty="0" smtClean="0"/>
              <a:t> DNA </a:t>
            </a:r>
            <a:r>
              <a:rPr lang="hu-HU" sz="2000" b="1" dirty="0" err="1" smtClean="0"/>
              <a:t>sequence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targeted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by</a:t>
            </a:r>
            <a:r>
              <a:rPr lang="hu-HU" sz="2000" b="1" dirty="0" smtClean="0"/>
              <a:t> Cas9)</a:t>
            </a:r>
            <a:endParaRPr lang="hu-HU" sz="2000" b="1" dirty="0" smtClean="0"/>
          </a:p>
          <a:p>
            <a:r>
              <a:rPr lang="hu-HU" sz="2000" b="1" dirty="0" err="1" smtClean="0"/>
              <a:t>crRNA</a:t>
            </a:r>
            <a:r>
              <a:rPr lang="hu-HU" sz="2000" b="1" dirty="0" smtClean="0"/>
              <a:t>: CRISPR RNA</a:t>
            </a:r>
          </a:p>
          <a:p>
            <a:r>
              <a:rPr lang="hu-HU" sz="2000" b="1" dirty="0" err="1" smtClean="0"/>
              <a:t>tracrRNA</a:t>
            </a:r>
            <a:r>
              <a:rPr lang="hu-HU" sz="2000" b="1" dirty="0" smtClean="0"/>
              <a:t>: </a:t>
            </a:r>
            <a:r>
              <a:rPr lang="hu-HU" sz="2000" b="1" dirty="0" err="1"/>
              <a:t>trans-activating</a:t>
            </a:r>
            <a:r>
              <a:rPr lang="hu-HU" sz="2000" b="1" dirty="0"/>
              <a:t> </a:t>
            </a:r>
            <a:r>
              <a:rPr lang="hu-HU" sz="2000" b="1" dirty="0" err="1" smtClean="0"/>
              <a:t>crRNA</a:t>
            </a:r>
            <a:r>
              <a:rPr lang="hu-HU" sz="2000" b="1" dirty="0" smtClean="0"/>
              <a:t>, </a:t>
            </a:r>
            <a:r>
              <a:rPr lang="hu-HU" sz="2000" b="1" dirty="0"/>
              <a:t>a </a:t>
            </a:r>
            <a:r>
              <a:rPr lang="hu-HU" sz="2000" b="1" dirty="0" err="1"/>
              <a:t>small</a:t>
            </a:r>
            <a:r>
              <a:rPr lang="hu-HU" sz="2000" b="1" dirty="0"/>
              <a:t> </a:t>
            </a:r>
            <a:r>
              <a:rPr lang="hu-HU" sz="2000" b="1" i="1" dirty="0" err="1">
                <a:hlinkClick r:id="rId3" tooltip="Transcription (genetics)"/>
              </a:rPr>
              <a:t>trans</a:t>
            </a:r>
            <a:r>
              <a:rPr lang="hu-HU" sz="2000" b="1" dirty="0" err="1"/>
              <a:t>-encoded</a:t>
            </a:r>
            <a:r>
              <a:rPr lang="hu-HU" sz="2000" b="1" dirty="0"/>
              <a:t> RNA</a:t>
            </a:r>
          </a:p>
        </p:txBody>
      </p:sp>
    </p:spTree>
    <p:extLst>
      <p:ext uri="{BB962C8B-B14F-4D97-AF65-F5344CB8AC3E}">
        <p14:creationId xmlns:p14="http://schemas.microsoft.com/office/powerpoint/2010/main" val="74663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1679495" y="311150"/>
            <a:ext cx="58929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2400" b="1" i="1" u="none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hu-HU" altLang="hu-HU" sz="2400" b="1" i="1" u="none" dirty="0" err="1">
                <a:latin typeface="Arial" panose="020B0604020202020204" pitchFamily="34" charset="0"/>
                <a:cs typeface="Arial" panose="020B0604020202020204" pitchFamily="34" charset="0"/>
              </a:rPr>
              <a:t>elegans</a:t>
            </a:r>
            <a:r>
              <a:rPr lang="hu-HU" altLang="hu-HU" sz="2400" b="1" i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i="1" u="none" dirty="0" err="1"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hu-HU" altLang="hu-HU" sz="2400" b="1" i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i="1" u="none" dirty="0" err="1">
                <a:latin typeface="Arial" panose="020B0604020202020204" pitchFamily="34" charset="0"/>
                <a:cs typeface="Arial" panose="020B0604020202020204" pitchFamily="34" charset="0"/>
              </a:rPr>
              <a:t>Knockout</a:t>
            </a:r>
            <a:r>
              <a:rPr lang="hu-HU" altLang="hu-HU" sz="2400" b="1" i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i="1" u="none" dirty="0" err="1">
                <a:latin typeface="Arial" panose="020B0604020202020204" pitchFamily="34" charset="0"/>
                <a:cs typeface="Arial" panose="020B0604020202020204" pitchFamily="34" charset="0"/>
              </a:rPr>
              <a:t>Consortium</a:t>
            </a:r>
            <a:endParaRPr lang="hu-HU" altLang="hu-HU" sz="2400" b="1" i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447675" y="1720850"/>
            <a:ext cx="41042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u="none" dirty="0" err="1" smtClean="0"/>
              <a:t>Mutant</a:t>
            </a:r>
            <a:r>
              <a:rPr lang="hu-HU" altLang="hu-HU" b="1" u="none" dirty="0" smtClean="0"/>
              <a:t> (</a:t>
            </a:r>
            <a:r>
              <a:rPr lang="hu-HU" altLang="hu-HU" b="1" u="none" dirty="0" err="1" smtClean="0"/>
              <a:t>deletional</a:t>
            </a:r>
            <a:r>
              <a:rPr lang="hu-HU" altLang="hu-HU" b="1" u="none" dirty="0" smtClean="0"/>
              <a:t>) </a:t>
            </a:r>
            <a:r>
              <a:rPr lang="hu-HU" altLang="hu-HU" b="1" u="none" dirty="0" err="1" smtClean="0"/>
              <a:t>allele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for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every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gene</a:t>
            </a:r>
            <a:r>
              <a:rPr lang="hu-HU" altLang="hu-HU" b="1" u="none" dirty="0" smtClean="0"/>
              <a:t> </a:t>
            </a:r>
            <a:endParaRPr lang="hu-HU" altLang="hu-HU" b="1" u="none" dirty="0"/>
          </a:p>
        </p:txBody>
      </p:sp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76475"/>
            <a:ext cx="7632700" cy="2625725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107950" y="5308600"/>
            <a:ext cx="90360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 u="none" dirty="0" smtClean="0"/>
              <a:t>PCR-</a:t>
            </a:r>
            <a:r>
              <a:rPr lang="hu-HU" altLang="hu-HU" b="1" u="none" dirty="0" err="1" smtClean="0"/>
              <a:t>based</a:t>
            </a:r>
            <a:endParaRPr lang="hu-HU" altLang="hu-HU" b="1" u="none" dirty="0"/>
          </a:p>
          <a:p>
            <a:r>
              <a:rPr lang="hu-HU" altLang="hu-HU" b="1" u="none" dirty="0" smtClean="0"/>
              <a:t>-</a:t>
            </a:r>
            <a:r>
              <a:rPr lang="hu-HU" altLang="hu-HU" b="1" u="none" dirty="0" err="1" smtClean="0"/>
              <a:t>mutagenesis</a:t>
            </a:r>
            <a:endParaRPr lang="hu-HU" altLang="hu-HU" b="1" u="none" dirty="0"/>
          </a:p>
          <a:p>
            <a:r>
              <a:rPr lang="hu-HU" altLang="hu-HU" b="1" u="none" dirty="0" smtClean="0"/>
              <a:t>-</a:t>
            </a:r>
            <a:r>
              <a:rPr lang="hu-HU" altLang="hu-HU" b="1" u="none" dirty="0" err="1" smtClean="0"/>
              <a:t>using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specific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primers</a:t>
            </a:r>
            <a:r>
              <a:rPr lang="hu-HU" altLang="hu-HU" b="1" u="none" dirty="0" smtClean="0"/>
              <a:t>, „</a:t>
            </a:r>
            <a:r>
              <a:rPr lang="hu-HU" altLang="hu-HU" b="1" u="none" dirty="0" err="1" smtClean="0"/>
              <a:t>screening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for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short</a:t>
            </a:r>
            <a:r>
              <a:rPr lang="hu-HU" altLang="hu-HU" b="1" u="none" dirty="0" smtClean="0"/>
              <a:t>” (</a:t>
            </a:r>
            <a:r>
              <a:rPr lang="hu-HU" altLang="hu-HU" b="1" u="none" dirty="0" err="1" smtClean="0"/>
              <a:t>deleted</a:t>
            </a:r>
            <a:r>
              <a:rPr lang="hu-HU" altLang="hu-HU" b="1" u="none" dirty="0" smtClean="0"/>
              <a:t>) </a:t>
            </a:r>
            <a:r>
              <a:rPr lang="hu-HU" altLang="hu-HU" b="1" u="none" dirty="0" err="1" smtClean="0"/>
              <a:t>fragments</a:t>
            </a:r>
            <a:r>
              <a:rPr lang="hu-HU" altLang="hu-HU" b="1" u="none" dirty="0" smtClean="0"/>
              <a:t>– PCR </a:t>
            </a:r>
            <a:r>
              <a:rPr lang="hu-HU" altLang="hu-HU" b="1" u="none" dirty="0" err="1" smtClean="0"/>
              <a:t>preferable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ampl</a:t>
            </a:r>
            <a:endParaRPr lang="hu-HU" altLang="hu-HU" b="1" u="none" dirty="0" smtClean="0"/>
          </a:p>
          <a:p>
            <a:r>
              <a:rPr lang="hu-HU" altLang="hu-HU" b="1" dirty="0" err="1" smtClean="0"/>
              <a:t>Ify</a:t>
            </a:r>
            <a:r>
              <a:rPr lang="hu-HU" altLang="hu-HU" b="1" dirty="0" smtClean="0"/>
              <a:t> </a:t>
            </a:r>
            <a:r>
              <a:rPr lang="hu-HU" altLang="hu-HU" b="1" dirty="0" err="1" smtClean="0"/>
              <a:t>short</a:t>
            </a:r>
            <a:r>
              <a:rPr lang="hu-HU" altLang="hu-HU" b="1" dirty="0" smtClean="0"/>
              <a:t> </a:t>
            </a:r>
            <a:r>
              <a:rPr lang="hu-HU" altLang="hu-HU" b="1" dirty="0" err="1" smtClean="0"/>
              <a:t>fragments</a:t>
            </a:r>
            <a:r>
              <a:rPr lang="hu-HU" altLang="hu-HU" b="1" dirty="0" smtClean="0"/>
              <a:t> </a:t>
            </a:r>
            <a:r>
              <a:rPr lang="hu-HU" altLang="hu-HU" b="1" dirty="0" err="1" smtClean="0"/>
              <a:t>instead</a:t>
            </a:r>
            <a:r>
              <a:rPr lang="hu-HU" altLang="hu-HU" b="1" dirty="0" smtClean="0"/>
              <a:t> of </a:t>
            </a:r>
            <a:r>
              <a:rPr lang="hu-HU" altLang="hu-HU" b="1" dirty="0" err="1" smtClean="0"/>
              <a:t>long</a:t>
            </a:r>
            <a:r>
              <a:rPr lang="hu-HU" altLang="hu-HU" b="1" dirty="0" smtClean="0"/>
              <a:t> </a:t>
            </a:r>
            <a:r>
              <a:rPr lang="hu-HU" altLang="hu-HU" b="1" dirty="0" err="1" smtClean="0"/>
              <a:t>ones</a:t>
            </a:r>
            <a:r>
              <a:rPr lang="hu-HU" altLang="hu-HU" b="1" dirty="0" smtClean="0"/>
              <a:t>.</a:t>
            </a:r>
            <a:endParaRPr lang="hu-HU" altLang="hu-HU" b="1" u="none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0"/>
            <a:ext cx="1325920" cy="133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47675" y="945118"/>
            <a:ext cx="1382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u="sng" dirty="0" err="1" smtClean="0"/>
              <a:t>Konckout</a:t>
            </a:r>
            <a:endParaRPr lang="hu-HU" sz="2400" b="1" u="sng" dirty="0"/>
          </a:p>
        </p:txBody>
      </p:sp>
    </p:spTree>
    <p:extLst>
      <p:ext uri="{BB962C8B-B14F-4D97-AF65-F5344CB8AC3E}">
        <p14:creationId xmlns:p14="http://schemas.microsoft.com/office/powerpoint/2010/main" val="10000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57" y="1196752"/>
            <a:ext cx="9211751" cy="534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580760" y="318470"/>
            <a:ext cx="761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/>
              <a:t>Generation</a:t>
            </a:r>
            <a:r>
              <a:rPr lang="hu-HU" sz="2400" b="1" dirty="0" smtClean="0"/>
              <a:t> of </a:t>
            </a:r>
            <a:r>
              <a:rPr lang="hu-HU" sz="2400" b="1" dirty="0" err="1" smtClean="0"/>
              <a:t>deletional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alleles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by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the</a:t>
            </a:r>
            <a:r>
              <a:rPr lang="hu-HU" sz="2400" b="1" dirty="0" smtClean="0"/>
              <a:t> CRISPR-Cas9 </a:t>
            </a:r>
            <a:r>
              <a:rPr lang="hu-HU" sz="2400" b="1" dirty="0" err="1" smtClean="0"/>
              <a:t>system</a:t>
            </a:r>
            <a:endParaRPr lang="hu-HU" sz="24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2100102" y="1340768"/>
            <a:ext cx="679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Cas</a:t>
            </a:r>
            <a:r>
              <a:rPr lang="hu-HU" sz="2000" b="1" dirty="0"/>
              <a:t>9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900"/>
            <a:ext cx="1580760" cy="158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80963"/>
            <a:ext cx="901065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94995"/>
            <a:ext cx="8863467" cy="365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399214" y="404664"/>
            <a:ext cx="2424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Cas9 </a:t>
            </a:r>
            <a:r>
              <a:rPr lang="hu-HU" sz="2400" b="1" dirty="0" err="1" smtClean="0"/>
              <a:t>homologues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80756" y="260647"/>
            <a:ext cx="6403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Genome-editing knockout kit using CRISPR</a:t>
            </a:r>
            <a:r>
              <a:rPr lang="hu-HU" sz="2400" b="1" dirty="0" smtClean="0">
                <a:latin typeface="+mj-lt"/>
              </a:rPr>
              <a:t>/CAS9</a:t>
            </a:r>
          </a:p>
        </p:txBody>
      </p:sp>
      <p:pic>
        <p:nvPicPr>
          <p:cNvPr id="3" name="Picture 2" descr="Diagram-Gene Editing Recomb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15" y="908720"/>
            <a:ext cx="7436601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iagram-Gene Editing Recomb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315416"/>
            <a:ext cx="7151095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64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addgene.org/static/data/easy-thumbnails/filer_public/cms/filer_public/2a/c4/2ac46e14-57a0-4672-8753-178a2f9abe4b/goldstein-overview-cartoon.png__600x533_q85_crop_upsca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71" y="476672"/>
            <a:ext cx="7400346" cy="657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475" y="0"/>
            <a:ext cx="27336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2293"/>
            <a:ext cx="7776864" cy="676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crispr cas9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5" y="764704"/>
            <a:ext cx="9048535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86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83347"/>
            <a:ext cx="8352928" cy="555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004" y="0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7"/>
            <a:ext cx="6336703" cy="633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data:image/jpeg;base64,/9j/4AAQSkZJRgABAQAAAQABAAD/2wCEAAkGBxQTEhUUEhQVFRQVGBcWFBUYGRcUFxQUFhQXFhUXGBUYHSggGBolHRQXIjEhJSkrLi4uFx8zODMsNygtLisBCgoKDg0OGhAQGiwkHyQsLCwsLCwsLCwsLCwsLCwsLCwsLCwsLCwsLCwsLCwsLCwsLCwsLCwsLCwsLCwsLCwsLP/AABEIALcBFAMBIgACEQEDEQH/xAAcAAEAAQUBAQAAAAAAAAAAAAAABAECAwUGBwj/xAA/EAABAwIDBQUGBAQEBwAAAAABAAIRAyEEEjEFQVFhcQYigZGhEzKxwdHwBxRC4RVicvEjUoKSJDNDU6Kzwv/EABgBAQEBAQEAAAAAAAAAAAAAAAABAgME/8QAIREBAQACAwACAwEBAAAAAAAAAAECEQMhMRJBE1FhMiL/2gAMAwEAAhEDEQA/APcUREBERAREQEREBERAREQEREBERAREQEREBERAREQEREBERAREQEREBERBRFVEBERAREQEREBERAREQEREBERAREQEREBERAREQEREBERARW1HholxAA1JMAeKi0NrUHuysrU3O4BzSfKUExERAREQEREFJRVRAREQEREBERAREQEREBERAREQEREBEVJQVVr6gGpA62XJ9qO29LCksbL6nAaDqV59tbtPicRJdUcxpuGtcIg6dVjLORqY2vV9r9pcPh2FzngxbK0gkk6COa8/2l+JuIdPsadNg3ZpeeW8DRcnXDiA0yYGY6auF5jy5Ru1WA4eOn91yvJbXSYR23Z/8SKucDEBrmExmAyls8Rp/ZejYLbNGqJZUaeIm46heBU6F7bxdbDA14EgwQS1w0u0fTKtTOxm4x72HSqryrYvaipR/XnYSLOuR9j4L0HZO2adZsggOkgt32+VwukylYs05z8TNo5W0qAP/MLnO/pa0x6/BeU5jMnXXnrJ8zC6j8TNrB2PYARlY1jTf/OJP/s9Fp34SCesjz/cLjn3XbDqO/8Aw77SOf8A8PWcXO/6bjrpOQnfvjou+XguErmk5rm2cCC3qDmn1XuOzsUKtJlQaPa13SRK3xZbmqxyT7SURF1cxERARURBVERAREQEREBERAREQEREBERARFRxQW1KgaCXEADUnQLzXtr23zh1HDG3uueJE8mrP267VG9Cjfc524eM6rgWYMGS6f8Ad9neuPJnrqOmGP3WufTdmMm/iD6qXhRmIaQIMTzv1U9lAAXGYcLg+BCqaQjueBJg38b79Fx26NayqZLoN3E67pNuRvb5rM2tNrfPkFqn1o42ve88PWQrqVYzBtcxxOnrorINthdeA+a1+HxRFSqBrnMdQAPqtjhqJgz1jkVz8/4w4l087ki8/ei1UbzDVw5ukHXkT9/BbjC40tAc0ka7932Fo4yRG4uMjeLDz+qyHE2iLQSOUf3WN/ca19NNtrFuq1arifecSPgPgujwuKL6TSRqGgnS7RB+C0LsK2LzMkdRGv3xC2my6Z9mW6jMY6R+y1vZrS+sSLxcwb3PL1Gi9j7CYoVMFSgzllp8Dp5ELxetwB1kdOnHVem/hJVP5eq3c17Y4Xbu8gtcfrHJ47tERehxEREBFREFUREBERAREQEREBERAREQEREFCuQ7Z9ogweypl2c+9HwldLtCvkY50xAMdV5Li6vfc6o6XOJ52ngFz5MtRvCbp7OBcxOub7urPZNi8AHhYHqAq1sY6O7DeG+eoUWS+ZFMA75LflBK89dGDbDDTANMbtQS5p5EG7fktfTxncmRm13GehCn0cIWm5zg6+GmkHyla/E0QSQJA1udOXe3X1Tc0SVq6xuReDu1I+/24RSkCagm7tx5X47/AKrLjcHDZkW+e5Y9luzPAHvTYHeb2++C1O5s8um9fUcGjM2G7o3cZP3ota6iDWkC7d/EEGCedx5LabSqPcwgiNxggwRfyjeobKWQEcYb6a/DosZX9NxgxVT3QLgBw83A/wDyfNYJOg1E25Rf75LO28SPdm/jE+Uqz9Qy2B/f780x8S+stN0AteAdTzibfFT9kN7kAm+aPIx6DTmtdhpN9ZkC0xcSPgtpggQ4f1A+eZvxCnio+2Af0thoGX4mT6L1n8MsD7PAtc73qxNQ9PdYOmVo81w+E2Q2s/LUcRTztJ45RBI62+fBev4VjWsaGgBoAAA0AAsAvRxd9uXJfplREXZyEREBERAREQERWveAJJAHE2CC5Fq3dosKDHt6ZPJwMdSLBXDb+G/7zPP5qbg2SKDS2zh3e7XpH/W34SprXTcXCoqiIgIiICo5VVCg5ztnjmspBknM82g7hrovNsU4zdswRf4Hp1XYdvifa04BPdM68VybXj3haOPdnxXm5L/064+I74fMtPUWHmDBCjuOU2iOh+sFSqlcm7Y6zEffJQXYkON8wI6X8Iss1qMe0K4dq2DI0zEnhMb+qzUMI0ib6bybdQZIWGrldeO9oDYHnu+4UrZ1NoIDteo+sqXwjTYmlJDGuse6ReL+qrgdjVKLxnDSCLGdBu6jxWy2ngMtUPaXEDcTHkPlZZqlZxcIMiPn/dLf0s/rC9rszSdD3QTcaSL8587KNiza1okc9ZHwP2VLdUAblM5Zv/I6bTwB+QUKvVDXGdJ0O46a9N/NZ01tiqVC0tdEtygaatPHjrCxAAkFtwASP6TmHwf6KRhmA5hJiJboY4+OnXwVlRoaXACLSOFiARy4JeidorK+YCLS9/gDEfCfNbrCTUgnQhp4frEfFaZtDKGj+YeYaYM9Y81vNkmWtvo0E+QaLdTPglo32EmxNzI89fqvTNiVc1JpmTF15ZszEAx1vPr8vNeidkKk0Y3zJ8fv0Xfi6unLkb9EVJXdyVREQUhFVEBERBo+1vaFuDpZrOqOkU2ned5PIT8l5Vi8RjMe4znqmxytByMG7uiw6lbj8RqjquMLBcMDWN6kZj4y6PBekbA2SzDUWU2ASAM53uf+ok9Vz/1V8ed7L7CYoN70NnUZhfylT29isQBrP+oL0ZE/HF+VeYVextZoMsJJ4HNbw3rVfwvFUPdL2cIzN+a9kVHAGxun4/1V+f8AHkeA7S4+iZe5z26ZXjPPjqPNdFhfxC0FWjHGDHo76rra+yqLtWAdLfBanG9k6b9I8R8wmso1vC+pOC7VYap+vIeDxl9dPVbahiWPEsc1w5EH4LhMX2Oc2SyY/lM/utc3ZNVhJDiDxFj6J87PYnwl8r1FUXluI2vjaREPqHjo4esrPS7X4y2bL1LBM+Cv5Ifjybnt5TAyOAl3G/dC4Z1O53nqd+q3+K2pWxAyu0N3WAsBxWrNB26xG/cPkSuOd3dxqTU7RHgxdojxb8FBeGyYDQOVj8FuBhzJ18Ig+QWrriCZt4AH6LDSFVqBurpbwaCfWIKy0XNI7rYI3DuxzJF1ixIHBx5m3osmDqFtrgnUW+/BWpEoNcWguNxY75GlyNfHgsjqcfIiDY8Z+CpQeS4/IR6FXVGg7t+gMD9lmqw4imXC0Zovcd6OB+q5HauOgho98wADzMCQu4pNHCxOlx1uN6832xSD8U97i4szkODSA8AEi02nQrfH3dM59Ru9n1ajKho12BlRkOsRZpaXR3SRp81sK9PMTG+BzBIEffNcts2hUzMqOc4vLgHZnTm7rg0ibkRIXWYkZSCLgtGmv9lOTHWTXHd4oVUQLC4JHLSAfVTMBVycRIjpHXmCotN3eg2AgE6RFiY8FNwlCzpgZcwHiTJnisVuI+F2u3COp+2eyp7UZnZCXGkJgB4LR5DgvZexlQFroiTBniI+/NfO9bZzS7KYaQ4lxvmdPpG+17le8fh/XBYGsNg1gmLw0RruXqkksrzbunbSiAICujKqKkpKAiqiAiIg8Y7Y1zT2m+QYD6bure6fqvZgV5j+K2ByVqVcaPBY7+punofRd12Yx/t8LRqbywB39Te671Cxj7Wr42qsc9WVaiiPfK2ykmurTiQo0IKBVGZ2JVhxiDClV/JoKDHBX+3a7WD1usbsEsT8Ggvfs+i79PkSo9TYFI6EjyPyVQ1zVkZieKzcYvyrE3s/T/zO56fRaTa2yoOkDdvXUtrrDiwHNIPOOsKXCWLMq4R2Dj7HzWrx2EiSLE6Xjy/ZdWKoNjYqHjsGHi3nvK4fF024qoAzUknebH4lW0aXeDp8CDPjAhStobPIdpG+bnyHFRcOHEXJAmw+p4/upVjYZIItI4i0eqyYjDzcWO+10ptEDMZPh9FJpURpMjnu8DMKSbWtP+Yc02g7ovfle0rlsfsUPqFwkFxkzz6Lt8Tso6gA/wDjP34LTYigWnvAj+V3yMW6X8VmdXpbqztr8JgGtAadd0+BMDUeCm1BudobajU7wepnxKwuYZgy2dJgbrEHf92WF2Ye8IPH9JIm/Ixu5LWrfU8ZagBdNzuPl+wUrBgSQYgk+PeLo9FhyybRz5kfDcsj+6OOhjiYvbwnwU0rFjcO17wQOcn4ee5erfh5s/2VDM7ebSuG2Ls3O9gDczz+kbid5nrqV6ps/DhjGhxuBAAvHSNfDzXfjnblnek81J3eH1+/NZAD09Vax3AR1j4K+66uaoaqqiIKoqQiCqIiDQ9uNk/mcHUYB32jPT/qbePESPFcz+Eu081OpQJ0PtGg63s4R/t816IvJ8dS/h+1czRFOo7OOGSpao3wMnwCzertZ49JruurabJSqbqXRZZbRRlFZQ1XIoKQkKqIKQqFquRBGqU1GqUVMqlRXvVERzSFjdXWStUUKrUCDmdv5qZtoZM8k7N7RNXMHagT6wpm3mhzR4rmdnYn2FUEAx7ruhi4H2VxvWTtO8XU4zCNdqtLW2dExMaCIELbvxQOl1HfUBVvHtiZaaXMWnh1JPzWQVSd5+P1U2tSDlDfhi24vyH1XL45Yum5WKjjy05XF176NgDmSNb6Ke2kyqLPB5Hu+sKEarT7zQD0mfNWPrU2iYA5mAnVNZKbV2W0MiBHUFsa2Bk/BcsXmTTdf/LNs3AHeuvw2ODiWag2JuYPitTtnZJHebaDIOuYTMaKkmvWm9vlbFrWseVrKrKpeIABki0xe1/vVYcTSLhMXJvu6W8Vl2bhy11xNxHJ24jzUdLj9u+7GMzPIJcWgw4AETAiC4XjXRelUQG2awj/AG363lcf2XoNpACXSel54rr6D+a74ePNl6zB3JVlVCLTIiIgIqIgqiIgLjfxN2WalAVmiXUTJjXIfe8rFdkrK1IOaWuEhwII4giCpZsjm+zOP9thqb94GV3VtvUQfFdFh9FxXZLDOw9WthXD3Tnp/wAzJiR4Fq7ekyAkvS1eiIqgiIgIiII9cKFUatk9qjPpqjU1qZUGswrfupLBVwgII42QeddpNpGWBneE3AvbeTyUd+Fe9v8AhQ/pAmdYJtC7fBdmaVKYBdO90ExwWOvsAtn2GVsmS02E8oXG4Zeu8zx3qPP24epmLA/LUaYykmNx/SfkptatUpZRUcxxOsGI4kWvqPNdM3sgwOL7tqOu8tNi46mCranZoGzu+N0jf5qTDNq5cbQDFEi32VeHuW2/g2T3RCiVsE4Lcl125ZWb6avaWLDG5iN8EgTrotTUp+00MSJHTjHyW9q0Co35YrFw26YcmnP4av3jnJEGCOM7vuy6zAY1rqZDhLfUAKA3BRfepFPCpMK1lyY36YjQw4LmtLiCbwAYOhg7/wBlscNhaVOC1pJFwXQBOkwrKWHCm0KS18HO8ifgwXiR7wOukrqNnOdlGbVabAtW6w61jhrtnPP5dNm0q5WU9FetOYiIgIiICLG6sBPJPaj1j0lBkRW5xxTOEGKphWl7XkDO2QHb4d7w6GB5BZ1jdVA48fAaqragKC9FaHjimccUFyKw1AqteCguREQFaWq5EGF1NY3U1KVIQQyxWkKaWqhpoIJCtNNTTRVhoKiC7DgqLXwQW1NJWFiDl8Vs7kte7Bcl2b6MrEcG1TQ492zzwWE4cjcu4/Kt4Kx2AadyaXbi2sU3CUiTouk/hbOCkUsE0aBNG0LCUFtMPSV9OipDGwqi5oVURQEREBERBgbR524eEKgw44nQeiIppdqjDj4ekellT8uPuERNG1z6cmeREdVb+XHEoiujajqFtTaOH3ojcPa+vhwghEU0bUGG1nnGmn2VkZSgz96n6qqJo2yoiKoIiICIiAiIgIiIKQqFiIgsNJWmiiIKCirhSVUQVFIK4MVEQXQqoiAiIgIiIKIiI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004" y="0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15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wormbook.org/chapters/www_frmutagenesis/frmutagenesis_fi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76" y="74673"/>
            <a:ext cx="4653733" cy="677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472978" y="260648"/>
            <a:ext cx="374961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dirty="0" smtClean="0"/>
              <a:t>Random </a:t>
            </a:r>
            <a:r>
              <a:rPr lang="hu-HU" sz="2000" b="1" dirty="0" err="1" smtClean="0"/>
              <a:t>mutagenesis</a:t>
            </a:r>
            <a:r>
              <a:rPr lang="hu-HU" sz="2000" b="1" dirty="0" smtClean="0"/>
              <a:t> (EMS)</a:t>
            </a:r>
          </a:p>
          <a:p>
            <a:pPr algn="ctr"/>
            <a:endParaRPr lang="hu-HU" sz="2000" b="1" dirty="0"/>
          </a:p>
          <a:p>
            <a:pPr algn="ctr"/>
            <a:endParaRPr lang="hu-HU" sz="2000" b="1" dirty="0" smtClean="0"/>
          </a:p>
          <a:p>
            <a:pPr algn="ctr"/>
            <a:r>
              <a:rPr lang="hu-HU" sz="2000" b="1" dirty="0" err="1" smtClean="0"/>
              <a:t>Directed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screen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for</a:t>
            </a:r>
            <a:r>
              <a:rPr lang="hu-HU" sz="2000" b="1" dirty="0" smtClean="0"/>
              <a:t> PCR </a:t>
            </a:r>
            <a:r>
              <a:rPr lang="hu-HU" sz="2000" b="1" dirty="0" err="1" smtClean="0"/>
              <a:t>deletions</a:t>
            </a:r>
            <a:endParaRPr lang="hu-HU" sz="2000" b="1" dirty="0" smtClean="0"/>
          </a:p>
          <a:p>
            <a:pPr algn="ctr"/>
            <a:endParaRPr lang="hu-HU" sz="2000" b="1" dirty="0"/>
          </a:p>
          <a:p>
            <a:pPr algn="ctr"/>
            <a:endParaRPr lang="hu-HU" sz="2000" b="1" dirty="0" smtClean="0"/>
          </a:p>
          <a:p>
            <a:pPr algn="ctr"/>
            <a:r>
              <a:rPr lang="hu-HU" sz="2000" b="1" dirty="0" err="1" smtClean="0"/>
              <a:t>Isolation</a:t>
            </a:r>
            <a:r>
              <a:rPr lang="hu-HU" sz="2000" b="1" dirty="0" smtClean="0"/>
              <a:t> of </a:t>
            </a:r>
            <a:r>
              <a:rPr lang="hu-HU" sz="2000" b="1" dirty="0" err="1" smtClean="0"/>
              <a:t>homozygous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mutants</a:t>
            </a:r>
            <a:endParaRPr lang="hu-HU" sz="2000" b="1" dirty="0" smtClean="0"/>
          </a:p>
          <a:p>
            <a:pPr algn="ctr"/>
            <a:endParaRPr lang="hu-HU" sz="2000" b="1" dirty="0"/>
          </a:p>
          <a:p>
            <a:pPr algn="ctr"/>
            <a:endParaRPr lang="hu-HU" sz="2000" b="1" dirty="0" smtClean="0"/>
          </a:p>
          <a:p>
            <a:pPr algn="ctr"/>
            <a:r>
              <a:rPr lang="hu-HU" sz="2000" b="1" dirty="0" err="1" smtClean="0"/>
              <a:t>Phenotype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chracterization</a:t>
            </a:r>
            <a:endParaRPr lang="hu-HU" sz="2000" b="1" dirty="0"/>
          </a:p>
        </p:txBody>
      </p:sp>
      <p:sp>
        <p:nvSpPr>
          <p:cNvPr id="3" name="Lefelé nyíl 2"/>
          <p:cNvSpPr/>
          <p:nvPr/>
        </p:nvSpPr>
        <p:spPr>
          <a:xfrm>
            <a:off x="7236296" y="836712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Lefelé nyíl 4"/>
          <p:cNvSpPr/>
          <p:nvPr/>
        </p:nvSpPr>
        <p:spPr>
          <a:xfrm>
            <a:off x="7236296" y="1700808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Lefelé nyíl 5"/>
          <p:cNvSpPr/>
          <p:nvPr/>
        </p:nvSpPr>
        <p:spPr>
          <a:xfrm>
            <a:off x="7236296" y="2636912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553545"/>
            <a:ext cx="1325920" cy="133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04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19612"/>
            <a:ext cx="9144001" cy="421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289611" y="330032"/>
            <a:ext cx="456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/>
              <a:t>Knockout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knockin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by</a:t>
            </a:r>
            <a:r>
              <a:rPr lang="hu-HU" sz="2400" b="1" dirty="0" smtClean="0"/>
              <a:t> CRISPR-Cas9</a:t>
            </a:r>
            <a:endParaRPr lang="hu-HU" sz="2400" b="1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419" y="26378"/>
            <a:ext cx="1611245" cy="106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15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08214" y="329235"/>
            <a:ext cx="6296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A CRISPR-Cas9-based </a:t>
            </a:r>
            <a:r>
              <a:rPr lang="hu-HU" sz="2800" b="1" dirty="0" err="1" smtClean="0"/>
              <a:t>autocloning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system</a:t>
            </a:r>
            <a:endParaRPr lang="hu-HU" sz="28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611560" y="2132856"/>
            <a:ext cx="4310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No </a:t>
            </a:r>
            <a:r>
              <a:rPr lang="hu-HU" sz="2400" b="1" dirty="0" err="1" smtClean="0"/>
              <a:t>need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for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enzymatic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reactions</a:t>
            </a:r>
            <a:endParaRPr lang="hu-HU" sz="2400" b="1" dirty="0"/>
          </a:p>
        </p:txBody>
      </p:sp>
      <p:graphicFrame>
        <p:nvGraphicFramePr>
          <p:cNvPr id="5" name="Objektum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6140798"/>
              </p:ext>
            </p:extLst>
          </p:nvPr>
        </p:nvGraphicFramePr>
        <p:xfrm>
          <a:off x="571972" y="1279255"/>
          <a:ext cx="8568952" cy="5578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Image" r:id="rId3" imgW="21574440" imgH="14095080" progId="Photoshop.Image.12">
                  <p:embed/>
                </p:oleObj>
              </mc:Choice>
              <mc:Fallback>
                <p:oleObj name="Image" r:id="rId3" imgW="21574440" imgH="1409508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1972" y="1279255"/>
                        <a:ext cx="8568952" cy="5578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815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221692"/>
              </p:ext>
            </p:extLst>
          </p:nvPr>
        </p:nvGraphicFramePr>
        <p:xfrm>
          <a:off x="179512" y="1196752"/>
          <a:ext cx="8784654" cy="5474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Image" r:id="rId3" imgW="21574440" imgH="13485600" progId="Photoshop.Image.12">
                  <p:embed/>
                </p:oleObj>
              </mc:Choice>
              <mc:Fallback>
                <p:oleObj name="Image" r:id="rId3" imgW="21574440" imgH="1348560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1196752"/>
                        <a:ext cx="8784654" cy="5474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3727024" y="332656"/>
            <a:ext cx="1483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checking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89815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747579"/>
              </p:ext>
            </p:extLst>
          </p:nvPr>
        </p:nvGraphicFramePr>
        <p:xfrm>
          <a:off x="1524000" y="2211388"/>
          <a:ext cx="6096000" cy="2433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Image" r:id="rId3" imgW="13688640" imgH="5485680" progId="Photoshop.Image.12">
                  <p:embed/>
                </p:oleObj>
              </mc:Choice>
              <mc:Fallback>
                <p:oleObj name="Image" r:id="rId3" imgW="13688640" imgH="548568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2211388"/>
                        <a:ext cx="6096000" cy="2433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4111777" y="404664"/>
            <a:ext cx="1200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testing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89815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8424936" cy="648072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683568" y="116632"/>
            <a:ext cx="360040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815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7920879" cy="633670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683568" y="476672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930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pnas.org/content/100/8/4504/F3.lar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488832" cy="55446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Szövegdoboz 2"/>
          <p:cNvSpPr txBox="1"/>
          <p:nvPr/>
        </p:nvSpPr>
        <p:spPr>
          <a:xfrm>
            <a:off x="2155153" y="188640"/>
            <a:ext cx="4977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Isothermal</a:t>
            </a:r>
            <a:r>
              <a:rPr lang="hu-HU" sz="2800" b="1" dirty="0" smtClean="0"/>
              <a:t> PCR + </a:t>
            </a:r>
            <a:r>
              <a:rPr lang="hu-HU" sz="2800" b="1" dirty="0" err="1" smtClean="0"/>
              <a:t>nicase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enzyme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2684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cclane\Desktop\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496944" cy="46085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Szövegdoboz 2"/>
          <p:cNvSpPr txBox="1"/>
          <p:nvPr/>
        </p:nvSpPr>
        <p:spPr>
          <a:xfrm>
            <a:off x="2296250" y="116632"/>
            <a:ext cx="5008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Solution</a:t>
            </a:r>
            <a:r>
              <a:rPr lang="hu-HU" sz="2800" b="1" smtClean="0"/>
              <a:t>: </a:t>
            </a:r>
            <a:r>
              <a:rPr lang="hu-HU" sz="2800" b="1" smtClean="0"/>
              <a:t>„home</a:t>
            </a:r>
            <a:r>
              <a:rPr lang="hu-HU" sz="2800" b="1" dirty="0" smtClean="0"/>
              <a:t>” </a:t>
            </a:r>
            <a:r>
              <a:rPr lang="hu-HU" sz="2800" b="1" dirty="0" smtClean="0"/>
              <a:t>DNA </a:t>
            </a:r>
            <a:r>
              <a:rPr lang="hu-HU" sz="2800" b="1" dirty="0" err="1" smtClean="0"/>
              <a:t>diagnosis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92559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531" y="-27384"/>
            <a:ext cx="5787643" cy="6849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0"/>
            <a:ext cx="1325920" cy="133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518" y="2514698"/>
            <a:ext cx="7380482" cy="4343302"/>
          </a:xfrm>
          <a:prstGeom prst="rect">
            <a:avLst/>
          </a:prstGeom>
        </p:spPr>
      </p:pic>
      <p:grpSp>
        <p:nvGrpSpPr>
          <p:cNvPr id="5" name="Csoportba foglalás 4"/>
          <p:cNvGrpSpPr/>
          <p:nvPr/>
        </p:nvGrpSpPr>
        <p:grpSpPr>
          <a:xfrm>
            <a:off x="2987824" y="3899843"/>
            <a:ext cx="5544616" cy="786506"/>
            <a:chOff x="2987824" y="3899843"/>
            <a:chExt cx="5544616" cy="786506"/>
          </a:xfrm>
        </p:grpSpPr>
        <p:sp>
          <p:nvSpPr>
            <p:cNvPr id="4" name="Ellipszis 3"/>
            <p:cNvSpPr/>
            <p:nvPr/>
          </p:nvSpPr>
          <p:spPr>
            <a:xfrm>
              <a:off x="2987824" y="4221088"/>
              <a:ext cx="648072" cy="46526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Ellipszis 5"/>
            <p:cNvSpPr/>
            <p:nvPr/>
          </p:nvSpPr>
          <p:spPr>
            <a:xfrm>
              <a:off x="6300192" y="3899843"/>
              <a:ext cx="648072" cy="46526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Ellipszis 6"/>
            <p:cNvSpPr/>
            <p:nvPr/>
          </p:nvSpPr>
          <p:spPr>
            <a:xfrm>
              <a:off x="7884368" y="4187875"/>
              <a:ext cx="648072" cy="46526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94628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rosophi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86150" cy="291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43" name="Group 3"/>
          <p:cNvGrpSpPr>
            <a:grpSpLocks/>
          </p:cNvGrpSpPr>
          <p:nvPr/>
        </p:nvGrpSpPr>
        <p:grpSpPr bwMode="auto">
          <a:xfrm>
            <a:off x="1119188" y="2497138"/>
            <a:ext cx="7948612" cy="4208462"/>
            <a:chOff x="531" y="1152"/>
            <a:chExt cx="5007" cy="2651"/>
          </a:xfrm>
        </p:grpSpPr>
        <p:sp>
          <p:nvSpPr>
            <p:cNvPr id="61444" name="Text Box 4"/>
            <p:cNvSpPr txBox="1">
              <a:spLocks noChangeArrowheads="1"/>
            </p:cNvSpPr>
            <p:nvPr/>
          </p:nvSpPr>
          <p:spPr bwMode="auto">
            <a:xfrm rot="-1610254">
              <a:off x="986" y="1549"/>
              <a:ext cx="3913" cy="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9600" u="none">
                  <a:solidFill>
                    <a:srgbClr val="F8F8F8"/>
                  </a:solidFill>
                  <a:latin typeface="Arial Black" pitchFamily="34" charset="0"/>
                </a:rPr>
                <a:t>Genetika</a:t>
              </a:r>
              <a:endParaRPr lang="en-US" altLang="hu-HU" sz="9600" u="none">
                <a:solidFill>
                  <a:srgbClr val="F8F8F8"/>
                </a:solidFill>
                <a:latin typeface="Arial Black" pitchFamily="34" charset="0"/>
              </a:endParaRPr>
            </a:p>
          </p:txBody>
        </p:sp>
        <p:sp>
          <p:nvSpPr>
            <p:cNvPr id="61445" name="Line 5"/>
            <p:cNvSpPr>
              <a:spLocks noChangeShapeType="1"/>
            </p:cNvSpPr>
            <p:nvPr/>
          </p:nvSpPr>
          <p:spPr bwMode="auto">
            <a:xfrm>
              <a:off x="1368" y="3225"/>
              <a:ext cx="3168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46" name="AutoShape 6"/>
            <p:cNvSpPr>
              <a:spLocks noChangeArrowheads="1"/>
            </p:cNvSpPr>
            <p:nvPr/>
          </p:nvSpPr>
          <p:spPr bwMode="auto">
            <a:xfrm>
              <a:off x="4536" y="3129"/>
              <a:ext cx="288" cy="181"/>
            </a:xfrm>
            <a:prstGeom prst="homePlate">
              <a:avLst>
                <a:gd name="adj" fmla="val 39779"/>
              </a:avLst>
            </a:prstGeom>
            <a:gradFill rotWithShape="0">
              <a:gsLst>
                <a:gs pos="0">
                  <a:srgbClr val="00FFFF">
                    <a:gamma/>
                    <a:shade val="46275"/>
                    <a:invGamma/>
                  </a:srgbClr>
                </a:gs>
                <a:gs pos="5000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47" name="AutoShape 7"/>
            <p:cNvSpPr>
              <a:spLocks noChangeArrowheads="1"/>
            </p:cNvSpPr>
            <p:nvPr/>
          </p:nvSpPr>
          <p:spPr bwMode="auto">
            <a:xfrm flipH="1">
              <a:off x="1080" y="3129"/>
              <a:ext cx="288" cy="181"/>
            </a:xfrm>
            <a:prstGeom prst="homePlate">
              <a:avLst>
                <a:gd name="adj" fmla="val 39779"/>
              </a:avLst>
            </a:prstGeom>
            <a:gradFill rotWithShape="0">
              <a:gsLst>
                <a:gs pos="0">
                  <a:srgbClr val="00FFFF">
                    <a:gamma/>
                    <a:shade val="46275"/>
                    <a:invGamma/>
                  </a:srgbClr>
                </a:gs>
                <a:gs pos="5000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48" name="AutoShape 8"/>
            <p:cNvSpPr>
              <a:spLocks noChangeArrowheads="1"/>
            </p:cNvSpPr>
            <p:nvPr/>
          </p:nvSpPr>
          <p:spPr bwMode="auto">
            <a:xfrm>
              <a:off x="2193" y="3129"/>
              <a:ext cx="567" cy="181"/>
            </a:xfrm>
            <a:prstGeom prst="homePlate">
              <a:avLst>
                <a:gd name="adj" fmla="val 0"/>
              </a:avLst>
            </a:prstGeom>
            <a:gradFill rotWithShape="0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49" name="AutoShape 9"/>
            <p:cNvSpPr>
              <a:spLocks noChangeArrowheads="1"/>
            </p:cNvSpPr>
            <p:nvPr/>
          </p:nvSpPr>
          <p:spPr bwMode="auto">
            <a:xfrm>
              <a:off x="2856" y="3129"/>
              <a:ext cx="567" cy="181"/>
            </a:xfrm>
            <a:prstGeom prst="homePlate">
              <a:avLst>
                <a:gd name="adj" fmla="val 0"/>
              </a:avLst>
            </a:prstGeom>
            <a:gradFill rotWithShape="0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50" name="AutoShape 10"/>
            <p:cNvSpPr>
              <a:spLocks noChangeArrowheads="1"/>
            </p:cNvSpPr>
            <p:nvPr/>
          </p:nvSpPr>
          <p:spPr bwMode="auto">
            <a:xfrm>
              <a:off x="3672" y="3129"/>
              <a:ext cx="567" cy="181"/>
            </a:xfrm>
            <a:prstGeom prst="homePlate">
              <a:avLst>
                <a:gd name="adj" fmla="val 0"/>
              </a:avLst>
            </a:prstGeom>
            <a:gradFill rotWithShape="0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51" name="AutoShape 11"/>
            <p:cNvSpPr>
              <a:spLocks noChangeArrowheads="1"/>
            </p:cNvSpPr>
            <p:nvPr/>
          </p:nvSpPr>
          <p:spPr bwMode="auto">
            <a:xfrm>
              <a:off x="1656" y="3129"/>
              <a:ext cx="453" cy="181"/>
            </a:xfrm>
            <a:prstGeom prst="homePlate">
              <a:avLst>
                <a:gd name="adj" fmla="val 0"/>
              </a:avLst>
            </a:prstGeom>
            <a:gradFill rotWithShape="0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52" name="Text Box 12"/>
            <p:cNvSpPr txBox="1">
              <a:spLocks noChangeArrowheads="1"/>
            </p:cNvSpPr>
            <p:nvPr/>
          </p:nvSpPr>
          <p:spPr bwMode="auto">
            <a:xfrm>
              <a:off x="1759" y="3135"/>
              <a:ext cx="3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ORF 0</a:t>
              </a:r>
              <a:endParaRPr lang="en-GB" altLang="hu-HU" sz="1200" b="1" u="none"/>
            </a:p>
          </p:txBody>
        </p:sp>
        <p:sp>
          <p:nvSpPr>
            <p:cNvPr id="61453" name="Text Box 13"/>
            <p:cNvSpPr txBox="1">
              <a:spLocks noChangeArrowheads="1"/>
            </p:cNvSpPr>
            <p:nvPr/>
          </p:nvSpPr>
          <p:spPr bwMode="auto">
            <a:xfrm>
              <a:off x="2281" y="3129"/>
              <a:ext cx="3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ORF 1</a:t>
              </a:r>
              <a:endParaRPr lang="en-GB" altLang="hu-HU" sz="1200" b="1" u="none"/>
            </a:p>
          </p:txBody>
        </p:sp>
        <p:sp>
          <p:nvSpPr>
            <p:cNvPr id="61454" name="Text Box 14"/>
            <p:cNvSpPr txBox="1">
              <a:spLocks noChangeArrowheads="1"/>
            </p:cNvSpPr>
            <p:nvPr/>
          </p:nvSpPr>
          <p:spPr bwMode="auto">
            <a:xfrm>
              <a:off x="2942" y="3130"/>
              <a:ext cx="3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ORF 2</a:t>
              </a:r>
              <a:endParaRPr lang="en-GB" altLang="hu-HU" sz="1200" b="1" u="none"/>
            </a:p>
          </p:txBody>
        </p:sp>
        <p:sp>
          <p:nvSpPr>
            <p:cNvPr id="61455" name="Text Box 15"/>
            <p:cNvSpPr txBox="1">
              <a:spLocks noChangeArrowheads="1"/>
            </p:cNvSpPr>
            <p:nvPr/>
          </p:nvSpPr>
          <p:spPr bwMode="auto">
            <a:xfrm>
              <a:off x="3763" y="3129"/>
              <a:ext cx="3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ORF 3</a:t>
              </a:r>
              <a:endParaRPr lang="en-GB" altLang="hu-HU" sz="1200" b="1" u="none"/>
            </a:p>
          </p:txBody>
        </p:sp>
        <p:sp>
          <p:nvSpPr>
            <p:cNvPr id="61456" name="Text Box 16"/>
            <p:cNvSpPr txBox="1">
              <a:spLocks noChangeArrowheads="1"/>
            </p:cNvSpPr>
            <p:nvPr/>
          </p:nvSpPr>
          <p:spPr bwMode="auto">
            <a:xfrm>
              <a:off x="1169" y="3130"/>
              <a:ext cx="21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IR</a:t>
              </a:r>
              <a:endParaRPr lang="en-GB" altLang="hu-HU" sz="1200" b="1" u="none"/>
            </a:p>
          </p:txBody>
        </p:sp>
        <p:sp>
          <p:nvSpPr>
            <p:cNvPr id="61457" name="Text Box 17"/>
            <p:cNvSpPr txBox="1">
              <a:spLocks noChangeArrowheads="1"/>
            </p:cNvSpPr>
            <p:nvPr/>
          </p:nvSpPr>
          <p:spPr bwMode="auto">
            <a:xfrm>
              <a:off x="4551" y="3133"/>
              <a:ext cx="21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IR</a:t>
              </a:r>
              <a:endParaRPr lang="en-GB" altLang="hu-HU" sz="1200" b="1" u="none"/>
            </a:p>
          </p:txBody>
        </p:sp>
        <p:sp>
          <p:nvSpPr>
            <p:cNvPr id="61458" name="Text Box 18"/>
            <p:cNvSpPr txBox="1">
              <a:spLocks noChangeArrowheads="1"/>
            </p:cNvSpPr>
            <p:nvPr/>
          </p:nvSpPr>
          <p:spPr bwMode="auto">
            <a:xfrm>
              <a:off x="568" y="1339"/>
              <a:ext cx="188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1000" b="1" u="none"/>
                <a:t>CATGATGAAATAACATAAGGTGGTCCCGTCG</a:t>
              </a:r>
              <a:endParaRPr lang="en-GB" altLang="hu-HU" sz="1000" b="1" u="none"/>
            </a:p>
          </p:txBody>
        </p:sp>
        <p:sp>
          <p:nvSpPr>
            <p:cNvPr id="61459" name="Text Box 19"/>
            <p:cNvSpPr txBox="1">
              <a:spLocks noChangeArrowheads="1"/>
            </p:cNvSpPr>
            <p:nvPr/>
          </p:nvSpPr>
          <p:spPr bwMode="auto">
            <a:xfrm>
              <a:off x="3580" y="1338"/>
              <a:ext cx="184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1000" b="1" u="none"/>
                <a:t>CGACGGGACCACCTTATGTTATTTCATCATG</a:t>
              </a:r>
              <a:endParaRPr lang="en-GB" altLang="hu-HU" sz="1000" b="1" u="none"/>
            </a:p>
          </p:txBody>
        </p:sp>
        <p:sp>
          <p:nvSpPr>
            <p:cNvPr id="61460" name="Line 20"/>
            <p:cNvSpPr>
              <a:spLocks noChangeShapeType="1"/>
            </p:cNvSpPr>
            <p:nvPr/>
          </p:nvSpPr>
          <p:spPr bwMode="auto">
            <a:xfrm>
              <a:off x="635" y="1343"/>
              <a:ext cx="1745" cy="0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1" name="Line 21"/>
            <p:cNvSpPr>
              <a:spLocks noChangeShapeType="1"/>
            </p:cNvSpPr>
            <p:nvPr/>
          </p:nvSpPr>
          <p:spPr bwMode="auto">
            <a:xfrm>
              <a:off x="3627" y="1343"/>
              <a:ext cx="1745" cy="0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2" name="Text Box 22"/>
            <p:cNvSpPr txBox="1">
              <a:spLocks noChangeArrowheads="1"/>
            </p:cNvSpPr>
            <p:nvPr/>
          </p:nvSpPr>
          <p:spPr bwMode="auto">
            <a:xfrm>
              <a:off x="1207" y="1152"/>
              <a:ext cx="49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>
                  <a:solidFill>
                    <a:srgbClr val="003366"/>
                  </a:solidFill>
                </a:rPr>
                <a:t>31 bp IR</a:t>
              </a:r>
              <a:endParaRPr lang="en-GB" altLang="hu-HU" sz="1200" b="1" u="none">
                <a:solidFill>
                  <a:srgbClr val="003366"/>
                </a:solidFill>
              </a:endParaRPr>
            </a:p>
          </p:txBody>
        </p:sp>
        <p:sp>
          <p:nvSpPr>
            <p:cNvPr id="61463" name="Text Box 23"/>
            <p:cNvSpPr txBox="1">
              <a:spLocks noChangeArrowheads="1"/>
            </p:cNvSpPr>
            <p:nvPr/>
          </p:nvSpPr>
          <p:spPr bwMode="auto">
            <a:xfrm>
              <a:off x="4276" y="1154"/>
              <a:ext cx="49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>
                  <a:solidFill>
                    <a:srgbClr val="003366"/>
                  </a:solidFill>
                </a:rPr>
                <a:t>31 bp IR</a:t>
              </a:r>
              <a:endParaRPr lang="en-GB" altLang="hu-HU" sz="1200" b="1" u="none">
                <a:solidFill>
                  <a:srgbClr val="003366"/>
                </a:solidFill>
              </a:endParaRPr>
            </a:p>
          </p:txBody>
        </p:sp>
        <p:sp>
          <p:nvSpPr>
            <p:cNvPr id="61464" name="Line 24"/>
            <p:cNvSpPr>
              <a:spLocks noChangeShapeType="1"/>
            </p:cNvSpPr>
            <p:nvPr/>
          </p:nvSpPr>
          <p:spPr bwMode="auto">
            <a:xfrm>
              <a:off x="1076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5" name="Line 25"/>
            <p:cNvSpPr>
              <a:spLocks noChangeShapeType="1"/>
            </p:cNvSpPr>
            <p:nvPr/>
          </p:nvSpPr>
          <p:spPr bwMode="auto">
            <a:xfrm>
              <a:off x="1660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6" name="Line 26"/>
            <p:cNvSpPr>
              <a:spLocks noChangeShapeType="1"/>
            </p:cNvSpPr>
            <p:nvPr/>
          </p:nvSpPr>
          <p:spPr bwMode="auto">
            <a:xfrm>
              <a:off x="2096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7" name="Line 27"/>
            <p:cNvSpPr>
              <a:spLocks noChangeShapeType="1"/>
            </p:cNvSpPr>
            <p:nvPr/>
          </p:nvSpPr>
          <p:spPr bwMode="auto">
            <a:xfrm>
              <a:off x="2198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8" name="Line 28"/>
            <p:cNvSpPr>
              <a:spLocks noChangeShapeType="1"/>
            </p:cNvSpPr>
            <p:nvPr/>
          </p:nvSpPr>
          <p:spPr bwMode="auto">
            <a:xfrm>
              <a:off x="4820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9" name="Line 29"/>
            <p:cNvSpPr>
              <a:spLocks noChangeShapeType="1"/>
            </p:cNvSpPr>
            <p:nvPr/>
          </p:nvSpPr>
          <p:spPr bwMode="auto">
            <a:xfrm>
              <a:off x="4236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70" name="Line 30"/>
            <p:cNvSpPr>
              <a:spLocks noChangeShapeType="1"/>
            </p:cNvSpPr>
            <p:nvPr/>
          </p:nvSpPr>
          <p:spPr bwMode="auto">
            <a:xfrm>
              <a:off x="3676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71" name="Line 31"/>
            <p:cNvSpPr>
              <a:spLocks noChangeShapeType="1"/>
            </p:cNvSpPr>
            <p:nvPr/>
          </p:nvSpPr>
          <p:spPr bwMode="auto">
            <a:xfrm>
              <a:off x="3414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72" name="Line 32"/>
            <p:cNvSpPr>
              <a:spLocks noChangeShapeType="1"/>
            </p:cNvSpPr>
            <p:nvPr/>
          </p:nvSpPr>
          <p:spPr bwMode="auto">
            <a:xfrm>
              <a:off x="2866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73" name="Line 33"/>
            <p:cNvSpPr>
              <a:spLocks noChangeShapeType="1"/>
            </p:cNvSpPr>
            <p:nvPr/>
          </p:nvSpPr>
          <p:spPr bwMode="auto">
            <a:xfrm>
              <a:off x="2752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74" name="Text Box 34"/>
            <p:cNvSpPr txBox="1">
              <a:spLocks noChangeArrowheads="1"/>
            </p:cNvSpPr>
            <p:nvPr/>
          </p:nvSpPr>
          <p:spPr bwMode="auto">
            <a:xfrm>
              <a:off x="985" y="3411"/>
              <a:ext cx="1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75" name="Text Box 35"/>
            <p:cNvSpPr txBox="1">
              <a:spLocks noChangeArrowheads="1"/>
            </p:cNvSpPr>
            <p:nvPr/>
          </p:nvSpPr>
          <p:spPr bwMode="auto">
            <a:xfrm>
              <a:off x="1495" y="3411"/>
              <a:ext cx="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85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76" name="Text Box 36"/>
            <p:cNvSpPr txBox="1">
              <a:spLocks noChangeArrowheads="1"/>
            </p:cNvSpPr>
            <p:nvPr/>
          </p:nvSpPr>
          <p:spPr bwMode="auto">
            <a:xfrm>
              <a:off x="2132" y="3411"/>
              <a:ext cx="2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501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77" name="Text Box 37"/>
            <p:cNvSpPr txBox="1">
              <a:spLocks noChangeArrowheads="1"/>
            </p:cNvSpPr>
            <p:nvPr/>
          </p:nvSpPr>
          <p:spPr bwMode="auto">
            <a:xfrm>
              <a:off x="2496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1168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78" name="Text Box 38"/>
            <p:cNvSpPr txBox="1">
              <a:spLocks noChangeArrowheads="1"/>
            </p:cNvSpPr>
            <p:nvPr/>
          </p:nvSpPr>
          <p:spPr bwMode="auto">
            <a:xfrm>
              <a:off x="2801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1222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79" name="Text Box 39"/>
            <p:cNvSpPr txBox="1">
              <a:spLocks noChangeArrowheads="1"/>
            </p:cNvSpPr>
            <p:nvPr/>
          </p:nvSpPr>
          <p:spPr bwMode="auto">
            <a:xfrm>
              <a:off x="3979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2706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80" name="Text Box 40"/>
            <p:cNvSpPr txBox="1">
              <a:spLocks noChangeArrowheads="1"/>
            </p:cNvSpPr>
            <p:nvPr/>
          </p:nvSpPr>
          <p:spPr bwMode="auto">
            <a:xfrm>
              <a:off x="4611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2907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grpSp>
          <p:nvGrpSpPr>
            <p:cNvPr id="61481" name="Group 41"/>
            <p:cNvGrpSpPr>
              <a:grpSpLocks/>
            </p:cNvGrpSpPr>
            <p:nvPr/>
          </p:nvGrpSpPr>
          <p:grpSpPr bwMode="auto">
            <a:xfrm>
              <a:off x="2083" y="1838"/>
              <a:ext cx="718" cy="337"/>
              <a:chOff x="1619" y="1701"/>
              <a:chExt cx="718" cy="337"/>
            </a:xfrm>
          </p:grpSpPr>
          <p:sp>
            <p:nvSpPr>
              <p:cNvPr id="61482" name="Text Box 42"/>
              <p:cNvSpPr txBox="1">
                <a:spLocks noChangeArrowheads="1"/>
              </p:cNvSpPr>
              <p:nvPr/>
            </p:nvSpPr>
            <p:spPr bwMode="auto">
              <a:xfrm>
                <a:off x="1619" y="1884"/>
                <a:ext cx="71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hu-HU" altLang="hu-HU" sz="1000" b="1" u="none"/>
                  <a:t>ATTAACCCTTA</a:t>
                </a:r>
                <a:endParaRPr lang="en-GB" altLang="hu-HU" sz="1000" b="1" u="none"/>
              </a:p>
            </p:txBody>
          </p:sp>
          <p:sp>
            <p:nvSpPr>
              <p:cNvPr id="61483" name="Line 43"/>
              <p:cNvSpPr>
                <a:spLocks noChangeShapeType="1"/>
              </p:cNvSpPr>
              <p:nvPr/>
            </p:nvSpPr>
            <p:spPr bwMode="auto">
              <a:xfrm>
                <a:off x="1669" y="1889"/>
                <a:ext cx="593" cy="0"/>
              </a:xfrm>
              <a:prstGeom prst="line">
                <a:avLst/>
              </a:prstGeom>
              <a:noFill/>
              <a:ln w="38100">
                <a:solidFill>
                  <a:srgbClr val="0033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484" name="Text Box 44"/>
              <p:cNvSpPr txBox="1">
                <a:spLocks noChangeArrowheads="1"/>
              </p:cNvSpPr>
              <p:nvPr/>
            </p:nvSpPr>
            <p:spPr bwMode="auto">
              <a:xfrm>
                <a:off x="1734" y="1701"/>
                <a:ext cx="49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altLang="hu-HU" sz="1200" b="1" u="none">
                    <a:solidFill>
                      <a:srgbClr val="003366"/>
                    </a:solidFill>
                  </a:rPr>
                  <a:t>11 bp IR</a:t>
                </a:r>
                <a:endParaRPr lang="en-GB" altLang="hu-HU" sz="1200" b="1" u="none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61485" name="Group 45"/>
            <p:cNvGrpSpPr>
              <a:grpSpLocks/>
            </p:cNvGrpSpPr>
            <p:nvPr/>
          </p:nvGrpSpPr>
          <p:grpSpPr bwMode="auto">
            <a:xfrm>
              <a:off x="3251" y="1838"/>
              <a:ext cx="730" cy="337"/>
              <a:chOff x="3675" y="1701"/>
              <a:chExt cx="730" cy="337"/>
            </a:xfrm>
          </p:grpSpPr>
          <p:sp>
            <p:nvSpPr>
              <p:cNvPr id="61486" name="Text Box 46"/>
              <p:cNvSpPr txBox="1">
                <a:spLocks noChangeArrowheads="1"/>
              </p:cNvSpPr>
              <p:nvPr/>
            </p:nvSpPr>
            <p:spPr bwMode="auto">
              <a:xfrm>
                <a:off x="3675" y="1884"/>
                <a:ext cx="730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hu-HU" altLang="hu-HU" sz="1000" b="1" u="none"/>
                  <a:t>TAAGGGTTAAT</a:t>
                </a:r>
                <a:endParaRPr lang="en-GB" altLang="hu-HU" sz="1000" b="1" u="none"/>
              </a:p>
            </p:txBody>
          </p:sp>
          <p:sp>
            <p:nvSpPr>
              <p:cNvPr id="61487" name="Line 47"/>
              <p:cNvSpPr>
                <a:spLocks noChangeShapeType="1"/>
              </p:cNvSpPr>
              <p:nvPr/>
            </p:nvSpPr>
            <p:spPr bwMode="auto">
              <a:xfrm>
                <a:off x="3733" y="1889"/>
                <a:ext cx="601" cy="0"/>
              </a:xfrm>
              <a:prstGeom prst="line">
                <a:avLst/>
              </a:prstGeom>
              <a:noFill/>
              <a:ln w="38100">
                <a:solidFill>
                  <a:srgbClr val="0033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488" name="Text Box 48"/>
              <p:cNvSpPr txBox="1">
                <a:spLocks noChangeArrowheads="1"/>
              </p:cNvSpPr>
              <p:nvPr/>
            </p:nvSpPr>
            <p:spPr bwMode="auto">
              <a:xfrm>
                <a:off x="3790" y="1701"/>
                <a:ext cx="49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altLang="hu-HU" sz="1200" b="1" u="none">
                    <a:solidFill>
                      <a:srgbClr val="003366"/>
                    </a:solidFill>
                  </a:rPr>
                  <a:t>11 bp IR</a:t>
                </a:r>
                <a:endParaRPr lang="en-GB" altLang="hu-HU" sz="1200" b="1" u="none">
                  <a:solidFill>
                    <a:srgbClr val="003366"/>
                  </a:solidFill>
                </a:endParaRPr>
              </a:p>
            </p:txBody>
          </p:sp>
        </p:grpSp>
        <p:sp>
          <p:nvSpPr>
            <p:cNvPr id="61489" name="Text Box 49"/>
            <p:cNvSpPr txBox="1">
              <a:spLocks noChangeArrowheads="1"/>
            </p:cNvSpPr>
            <p:nvPr/>
          </p:nvSpPr>
          <p:spPr bwMode="auto">
            <a:xfrm>
              <a:off x="1930" y="2141"/>
              <a:ext cx="2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126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0" name="Text Box 50"/>
            <p:cNvSpPr txBox="1">
              <a:spLocks noChangeArrowheads="1"/>
            </p:cNvSpPr>
            <p:nvPr/>
          </p:nvSpPr>
          <p:spPr bwMode="auto">
            <a:xfrm>
              <a:off x="2594" y="2141"/>
              <a:ext cx="2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136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1" name="Text Box 51"/>
            <p:cNvSpPr txBox="1">
              <a:spLocks noChangeArrowheads="1"/>
            </p:cNvSpPr>
            <p:nvPr/>
          </p:nvSpPr>
          <p:spPr bwMode="auto">
            <a:xfrm>
              <a:off x="3144" y="214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2763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2" name="Text Box 52"/>
            <p:cNvSpPr txBox="1">
              <a:spLocks noChangeArrowheads="1"/>
            </p:cNvSpPr>
            <p:nvPr/>
          </p:nvSpPr>
          <p:spPr bwMode="auto">
            <a:xfrm>
              <a:off x="3728" y="214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2773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3" name="Text Box 53"/>
            <p:cNvSpPr txBox="1">
              <a:spLocks noChangeArrowheads="1"/>
            </p:cNvSpPr>
            <p:nvPr/>
          </p:nvSpPr>
          <p:spPr bwMode="auto">
            <a:xfrm>
              <a:off x="531" y="1441"/>
              <a:ext cx="1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4" name="Text Box 54"/>
            <p:cNvSpPr txBox="1">
              <a:spLocks noChangeArrowheads="1"/>
            </p:cNvSpPr>
            <p:nvPr/>
          </p:nvSpPr>
          <p:spPr bwMode="auto">
            <a:xfrm>
              <a:off x="2258" y="1440"/>
              <a:ext cx="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31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5" name="Text Box 55"/>
            <p:cNvSpPr txBox="1">
              <a:spLocks noChangeArrowheads="1"/>
            </p:cNvSpPr>
            <p:nvPr/>
          </p:nvSpPr>
          <p:spPr bwMode="auto">
            <a:xfrm>
              <a:off x="3442" y="1440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2877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6" name="Text Box 56"/>
            <p:cNvSpPr txBox="1">
              <a:spLocks noChangeArrowheads="1"/>
            </p:cNvSpPr>
            <p:nvPr/>
          </p:nvSpPr>
          <p:spPr bwMode="auto">
            <a:xfrm>
              <a:off x="5210" y="1432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2907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grpSp>
          <p:nvGrpSpPr>
            <p:cNvPr id="61497" name="Group 57"/>
            <p:cNvGrpSpPr>
              <a:grpSpLocks/>
            </p:cNvGrpSpPr>
            <p:nvPr/>
          </p:nvGrpSpPr>
          <p:grpSpPr bwMode="auto">
            <a:xfrm>
              <a:off x="652" y="1521"/>
              <a:ext cx="1610" cy="1702"/>
              <a:chOff x="652" y="1432"/>
              <a:chExt cx="1610" cy="1702"/>
            </a:xfrm>
          </p:grpSpPr>
          <p:sp>
            <p:nvSpPr>
              <p:cNvPr id="61498" name="Line 58"/>
              <p:cNvSpPr>
                <a:spLocks noChangeShapeType="1"/>
              </p:cNvSpPr>
              <p:nvPr/>
            </p:nvSpPr>
            <p:spPr bwMode="auto">
              <a:xfrm>
                <a:off x="652" y="1457"/>
                <a:ext cx="830" cy="2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499" name="Line 59"/>
              <p:cNvSpPr>
                <a:spLocks noChangeShapeType="1"/>
              </p:cNvSpPr>
              <p:nvPr/>
            </p:nvSpPr>
            <p:spPr bwMode="auto">
              <a:xfrm flipH="1">
                <a:off x="1482" y="1432"/>
                <a:ext cx="780" cy="24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00" name="Line 60"/>
              <p:cNvSpPr>
                <a:spLocks noChangeShapeType="1"/>
              </p:cNvSpPr>
              <p:nvPr/>
            </p:nvSpPr>
            <p:spPr bwMode="auto">
              <a:xfrm flipH="1">
                <a:off x="1072" y="1669"/>
                <a:ext cx="419" cy="97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01" name="Line 61"/>
              <p:cNvSpPr>
                <a:spLocks noChangeShapeType="1"/>
              </p:cNvSpPr>
              <p:nvPr/>
            </p:nvSpPr>
            <p:spPr bwMode="auto">
              <a:xfrm flipV="1">
                <a:off x="1076" y="2643"/>
                <a:ext cx="0" cy="49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61502" name="Line 62"/>
            <p:cNvSpPr>
              <a:spLocks noChangeShapeType="1"/>
            </p:cNvSpPr>
            <p:nvPr/>
          </p:nvSpPr>
          <p:spPr bwMode="auto">
            <a:xfrm flipH="1">
              <a:off x="4426" y="1540"/>
              <a:ext cx="830" cy="2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3" name="Line 63"/>
            <p:cNvSpPr>
              <a:spLocks noChangeShapeType="1"/>
            </p:cNvSpPr>
            <p:nvPr/>
          </p:nvSpPr>
          <p:spPr bwMode="auto">
            <a:xfrm>
              <a:off x="3730" y="1545"/>
              <a:ext cx="696" cy="21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4" name="Line 64"/>
            <p:cNvSpPr>
              <a:spLocks noChangeShapeType="1"/>
            </p:cNvSpPr>
            <p:nvPr/>
          </p:nvSpPr>
          <p:spPr bwMode="auto">
            <a:xfrm>
              <a:off x="4417" y="1752"/>
              <a:ext cx="407" cy="97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5" name="Line 65"/>
            <p:cNvSpPr>
              <a:spLocks noChangeShapeType="1"/>
            </p:cNvSpPr>
            <p:nvPr/>
          </p:nvSpPr>
          <p:spPr bwMode="auto">
            <a:xfrm flipH="1" flipV="1">
              <a:off x="4832" y="2726"/>
              <a:ext cx="0" cy="4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6" name="Line 66"/>
            <p:cNvSpPr>
              <a:spLocks noChangeShapeType="1"/>
            </p:cNvSpPr>
            <p:nvPr/>
          </p:nvSpPr>
          <p:spPr bwMode="auto">
            <a:xfrm>
              <a:off x="1686" y="3227"/>
              <a:ext cx="10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7" name="Line 67"/>
            <p:cNvSpPr>
              <a:spLocks noChangeShapeType="1"/>
            </p:cNvSpPr>
            <p:nvPr/>
          </p:nvSpPr>
          <p:spPr bwMode="auto">
            <a:xfrm>
              <a:off x="1734" y="3065"/>
              <a:ext cx="0" cy="16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8" name="Line 68"/>
            <p:cNvSpPr>
              <a:spLocks noChangeShapeType="1"/>
            </p:cNvSpPr>
            <p:nvPr/>
          </p:nvSpPr>
          <p:spPr bwMode="auto">
            <a:xfrm>
              <a:off x="4284" y="3065"/>
              <a:ext cx="0" cy="16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grpSp>
          <p:nvGrpSpPr>
            <p:cNvPr id="61509" name="Group 69"/>
            <p:cNvGrpSpPr>
              <a:grpSpLocks/>
            </p:cNvGrpSpPr>
            <p:nvPr/>
          </p:nvGrpSpPr>
          <p:grpSpPr bwMode="auto">
            <a:xfrm>
              <a:off x="1734" y="2279"/>
              <a:ext cx="984" cy="786"/>
              <a:chOff x="1734" y="2190"/>
              <a:chExt cx="984" cy="786"/>
            </a:xfrm>
          </p:grpSpPr>
          <p:sp>
            <p:nvSpPr>
              <p:cNvPr id="61510" name="Line 70"/>
              <p:cNvSpPr>
                <a:spLocks noChangeShapeType="1"/>
              </p:cNvSpPr>
              <p:nvPr/>
            </p:nvSpPr>
            <p:spPr bwMode="auto">
              <a:xfrm flipV="1">
                <a:off x="1734" y="2304"/>
                <a:ext cx="630" cy="67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11" name="Line 71"/>
              <p:cNvSpPr>
                <a:spLocks noChangeShapeType="1"/>
              </p:cNvSpPr>
              <p:nvPr/>
            </p:nvSpPr>
            <p:spPr bwMode="auto">
              <a:xfrm flipH="1" flipV="1">
                <a:off x="2064" y="2208"/>
                <a:ext cx="300" cy="9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12" name="Line 72"/>
              <p:cNvSpPr>
                <a:spLocks noChangeShapeType="1"/>
              </p:cNvSpPr>
              <p:nvPr/>
            </p:nvSpPr>
            <p:spPr bwMode="auto">
              <a:xfrm flipV="1">
                <a:off x="2364" y="2190"/>
                <a:ext cx="354" cy="11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61513" name="Group 73"/>
            <p:cNvGrpSpPr>
              <a:grpSpLocks/>
            </p:cNvGrpSpPr>
            <p:nvPr/>
          </p:nvGrpSpPr>
          <p:grpSpPr bwMode="auto">
            <a:xfrm flipH="1">
              <a:off x="3300" y="2279"/>
              <a:ext cx="984" cy="786"/>
              <a:chOff x="1734" y="2190"/>
              <a:chExt cx="984" cy="786"/>
            </a:xfrm>
          </p:grpSpPr>
          <p:sp>
            <p:nvSpPr>
              <p:cNvPr id="61514" name="Line 74"/>
              <p:cNvSpPr>
                <a:spLocks noChangeShapeType="1"/>
              </p:cNvSpPr>
              <p:nvPr/>
            </p:nvSpPr>
            <p:spPr bwMode="auto">
              <a:xfrm flipV="1">
                <a:off x="1734" y="2304"/>
                <a:ext cx="630" cy="67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15" name="Line 75"/>
              <p:cNvSpPr>
                <a:spLocks noChangeShapeType="1"/>
              </p:cNvSpPr>
              <p:nvPr/>
            </p:nvSpPr>
            <p:spPr bwMode="auto">
              <a:xfrm flipH="1" flipV="1">
                <a:off x="2064" y="2208"/>
                <a:ext cx="300" cy="9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16" name="Line 76"/>
              <p:cNvSpPr>
                <a:spLocks noChangeShapeType="1"/>
              </p:cNvSpPr>
              <p:nvPr/>
            </p:nvSpPr>
            <p:spPr bwMode="auto">
              <a:xfrm flipV="1">
                <a:off x="2364" y="2190"/>
                <a:ext cx="354" cy="11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61517" name="Text Box 77"/>
            <p:cNvSpPr txBox="1">
              <a:spLocks noChangeArrowheads="1"/>
            </p:cNvSpPr>
            <p:nvPr/>
          </p:nvSpPr>
          <p:spPr bwMode="auto">
            <a:xfrm>
              <a:off x="1907" y="3630"/>
              <a:ext cx="4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>
                  <a:solidFill>
                    <a:srgbClr val="777777"/>
                  </a:solidFill>
                </a:rPr>
                <a:t>Intron 1</a:t>
              </a:r>
              <a:endParaRPr lang="en-GB" altLang="hu-HU" sz="1200" b="1" u="none">
                <a:solidFill>
                  <a:srgbClr val="777777"/>
                </a:solidFill>
              </a:endParaRPr>
            </a:p>
          </p:txBody>
        </p:sp>
        <p:sp>
          <p:nvSpPr>
            <p:cNvPr id="61518" name="Text Box 78"/>
            <p:cNvSpPr txBox="1">
              <a:spLocks noChangeArrowheads="1"/>
            </p:cNvSpPr>
            <p:nvPr/>
          </p:nvSpPr>
          <p:spPr bwMode="auto">
            <a:xfrm>
              <a:off x="3311" y="3630"/>
              <a:ext cx="4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>
                  <a:solidFill>
                    <a:srgbClr val="777777"/>
                  </a:solidFill>
                </a:rPr>
                <a:t>Intron 3</a:t>
              </a:r>
              <a:endParaRPr lang="en-GB" altLang="hu-HU" sz="1200" b="1" u="none">
                <a:solidFill>
                  <a:srgbClr val="777777"/>
                </a:solidFill>
              </a:endParaRPr>
            </a:p>
          </p:txBody>
        </p:sp>
        <p:sp>
          <p:nvSpPr>
            <p:cNvPr id="61519" name="Text Box 79"/>
            <p:cNvSpPr txBox="1">
              <a:spLocks noChangeArrowheads="1"/>
            </p:cNvSpPr>
            <p:nvPr/>
          </p:nvSpPr>
          <p:spPr bwMode="auto">
            <a:xfrm>
              <a:off x="2591" y="3630"/>
              <a:ext cx="4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>
                  <a:solidFill>
                    <a:srgbClr val="777777"/>
                  </a:solidFill>
                </a:rPr>
                <a:t>Intron 2</a:t>
              </a:r>
              <a:endParaRPr lang="en-GB" altLang="hu-HU" sz="1200" b="1" u="none">
                <a:solidFill>
                  <a:srgbClr val="777777"/>
                </a:solidFill>
              </a:endParaRPr>
            </a:p>
          </p:txBody>
        </p:sp>
        <p:sp>
          <p:nvSpPr>
            <p:cNvPr id="61520" name="Rectangle 80"/>
            <p:cNvSpPr>
              <a:spLocks noChangeArrowheads="1"/>
            </p:cNvSpPr>
            <p:nvPr/>
          </p:nvSpPr>
          <p:spPr bwMode="auto">
            <a:xfrm>
              <a:off x="2112" y="3245"/>
              <a:ext cx="72" cy="414"/>
            </a:xfrm>
            <a:prstGeom prst="rect">
              <a:avLst/>
            </a:prstGeom>
            <a:solidFill>
              <a:srgbClr val="FEC8C4"/>
            </a:solidFill>
            <a:ln w="9525">
              <a:solidFill>
                <a:srgbClr val="FEC8C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521" name="Text Box 81"/>
            <p:cNvSpPr txBox="1">
              <a:spLocks noChangeArrowheads="1"/>
            </p:cNvSpPr>
            <p:nvPr/>
          </p:nvSpPr>
          <p:spPr bwMode="auto">
            <a:xfrm>
              <a:off x="1910" y="3411"/>
              <a:ext cx="2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442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522" name="Rectangle 82"/>
            <p:cNvSpPr>
              <a:spLocks noChangeArrowheads="1"/>
            </p:cNvSpPr>
            <p:nvPr/>
          </p:nvSpPr>
          <p:spPr bwMode="auto">
            <a:xfrm>
              <a:off x="2766" y="3245"/>
              <a:ext cx="84" cy="414"/>
            </a:xfrm>
            <a:prstGeom prst="rect">
              <a:avLst/>
            </a:prstGeom>
            <a:solidFill>
              <a:srgbClr val="FEC8C4"/>
            </a:solidFill>
            <a:ln w="9525">
              <a:solidFill>
                <a:srgbClr val="FEC8C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523" name="Rectangle 83"/>
            <p:cNvSpPr>
              <a:spLocks noChangeArrowheads="1"/>
            </p:cNvSpPr>
            <p:nvPr/>
          </p:nvSpPr>
          <p:spPr bwMode="auto">
            <a:xfrm>
              <a:off x="3426" y="3245"/>
              <a:ext cx="240" cy="414"/>
            </a:xfrm>
            <a:prstGeom prst="rect">
              <a:avLst/>
            </a:prstGeom>
            <a:solidFill>
              <a:srgbClr val="FEC8C4"/>
            </a:solidFill>
            <a:ln w="9525">
              <a:solidFill>
                <a:srgbClr val="FEC8C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524" name="Text Box 84"/>
            <p:cNvSpPr txBox="1">
              <a:spLocks noChangeArrowheads="1"/>
            </p:cNvSpPr>
            <p:nvPr/>
          </p:nvSpPr>
          <p:spPr bwMode="auto">
            <a:xfrm>
              <a:off x="3167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1947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525" name="Text Box 85"/>
            <p:cNvSpPr txBox="1">
              <a:spLocks noChangeArrowheads="1"/>
            </p:cNvSpPr>
            <p:nvPr/>
          </p:nvSpPr>
          <p:spPr bwMode="auto">
            <a:xfrm>
              <a:off x="3589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2138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</p:grpSp>
      <p:sp>
        <p:nvSpPr>
          <p:cNvPr id="61526" name="Text Box 86"/>
          <p:cNvSpPr txBox="1">
            <a:spLocks noChangeArrowheads="1"/>
          </p:cNvSpPr>
          <p:nvPr/>
        </p:nvSpPr>
        <p:spPr bwMode="auto">
          <a:xfrm>
            <a:off x="3492501" y="496888"/>
            <a:ext cx="55753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2400" b="1" i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Drosophila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mutagenesis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a P </a:t>
            </a:r>
            <a:r>
              <a:rPr lang="hu-HU" altLang="hu-HU" sz="2400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element-based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altLang="hu-HU" sz="2400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knock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in)</a:t>
            </a:r>
            <a:endParaRPr lang="en-US" altLang="hu-HU" sz="24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03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737600" cy="863600"/>
          </a:xfrm>
        </p:spPr>
        <p:txBody>
          <a:bodyPr/>
          <a:lstStyle/>
          <a:p>
            <a:pPr eaLnBrk="1" hangingPunct="1"/>
            <a:r>
              <a:rPr lang="hu-HU" altLang="hu-HU" sz="2400" b="1" dirty="0" err="1" smtClean="0">
                <a:solidFill>
                  <a:schemeClr val="tx1"/>
                </a:solidFill>
              </a:rPr>
              <a:t>Generation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of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insertional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alleles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by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P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element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mobilization</a:t>
            </a:r>
            <a:endParaRPr lang="en-GB" altLang="hu-HU" sz="2400" b="1" dirty="0" smtClean="0">
              <a:solidFill>
                <a:schemeClr val="tx1"/>
              </a:solidFill>
            </a:endParaRPr>
          </a:p>
        </p:txBody>
      </p:sp>
      <p:sp>
        <p:nvSpPr>
          <p:cNvPr id="77827" name="AutoShape 3"/>
          <p:cNvSpPr>
            <a:spLocks noChangeArrowheads="1"/>
          </p:cNvSpPr>
          <p:nvPr/>
        </p:nvSpPr>
        <p:spPr bwMode="auto">
          <a:xfrm>
            <a:off x="4427538" y="40767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7828" name="Line 4"/>
          <p:cNvSpPr>
            <a:spLocks noChangeShapeType="1"/>
          </p:cNvSpPr>
          <p:nvPr/>
        </p:nvSpPr>
        <p:spPr bwMode="auto">
          <a:xfrm>
            <a:off x="1130300" y="3606800"/>
            <a:ext cx="716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77829" name="Group 5"/>
          <p:cNvGrpSpPr>
            <a:grpSpLocks/>
          </p:cNvGrpSpPr>
          <p:nvPr/>
        </p:nvGrpSpPr>
        <p:grpSpPr bwMode="auto">
          <a:xfrm>
            <a:off x="1866900" y="3429000"/>
            <a:ext cx="2286000" cy="336550"/>
            <a:chOff x="1176" y="2160"/>
            <a:chExt cx="1440" cy="212"/>
          </a:xfrm>
        </p:grpSpPr>
        <p:sp>
          <p:nvSpPr>
            <p:cNvPr id="77847" name="AutoShape 6"/>
            <p:cNvSpPr>
              <a:spLocks noChangeArrowheads="1"/>
            </p:cNvSpPr>
            <p:nvPr/>
          </p:nvSpPr>
          <p:spPr bwMode="auto">
            <a:xfrm>
              <a:off x="1176" y="2184"/>
              <a:ext cx="1440" cy="181"/>
            </a:xfrm>
            <a:prstGeom prst="homePlate">
              <a:avLst>
                <a:gd name="adj" fmla="val 19889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7848" name="Text Box 7"/>
            <p:cNvSpPr txBox="1">
              <a:spLocks noChangeArrowheads="1"/>
            </p:cNvSpPr>
            <p:nvPr/>
          </p:nvSpPr>
          <p:spPr bwMode="auto">
            <a:xfrm>
              <a:off x="1296" y="2160"/>
              <a:ext cx="12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600" dirty="0" err="1" smtClean="0"/>
                <a:t>target</a:t>
              </a:r>
              <a:r>
                <a:rPr lang="hu-HU" altLang="hu-HU" sz="1600" dirty="0" smtClean="0"/>
                <a:t> </a:t>
              </a:r>
              <a:r>
                <a:rPr lang="hu-HU" altLang="hu-HU" sz="1600" dirty="0" err="1" smtClean="0"/>
                <a:t>gene</a:t>
              </a:r>
              <a:endParaRPr lang="en-GB" altLang="hu-HU" sz="1600" dirty="0"/>
            </a:p>
          </p:txBody>
        </p:sp>
      </p:grpSp>
      <p:grpSp>
        <p:nvGrpSpPr>
          <p:cNvPr id="77830" name="Group 8"/>
          <p:cNvGrpSpPr>
            <a:grpSpLocks/>
          </p:cNvGrpSpPr>
          <p:nvPr/>
        </p:nvGrpSpPr>
        <p:grpSpPr bwMode="auto">
          <a:xfrm>
            <a:off x="4279900" y="2806700"/>
            <a:ext cx="762000" cy="914400"/>
            <a:chOff x="2696" y="1768"/>
            <a:chExt cx="480" cy="576"/>
          </a:xfrm>
        </p:grpSpPr>
        <p:sp>
          <p:nvSpPr>
            <p:cNvPr id="77844" name="AutoShape 9"/>
            <p:cNvSpPr>
              <a:spLocks noChangeArrowheads="1"/>
            </p:cNvSpPr>
            <p:nvPr/>
          </p:nvSpPr>
          <p:spPr bwMode="auto">
            <a:xfrm>
              <a:off x="2840" y="1960"/>
              <a:ext cx="96" cy="19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7845" name="Text Box 10"/>
            <p:cNvSpPr txBox="1">
              <a:spLocks noChangeArrowheads="1"/>
            </p:cNvSpPr>
            <p:nvPr/>
          </p:nvSpPr>
          <p:spPr bwMode="auto">
            <a:xfrm>
              <a:off x="2696" y="1768"/>
              <a:ext cx="48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4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P </a:t>
              </a:r>
              <a:r>
                <a:rPr lang="hu-HU" altLang="hu-HU" sz="1400" dirty="0" err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element</a:t>
              </a:r>
              <a:endParaRPr lang="en-GB" altLang="hu-HU" sz="1400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7846" name="Rectangle 11"/>
            <p:cNvSpPr>
              <a:spLocks noChangeArrowheads="1"/>
            </p:cNvSpPr>
            <p:nvPr/>
          </p:nvSpPr>
          <p:spPr bwMode="auto">
            <a:xfrm>
              <a:off x="2792" y="2200"/>
              <a:ext cx="192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sp>
        <p:nvSpPr>
          <p:cNvPr id="116748" name="AutoShape 12"/>
          <p:cNvSpPr>
            <a:spLocks noChangeArrowheads="1"/>
          </p:cNvSpPr>
          <p:nvPr/>
        </p:nvSpPr>
        <p:spPr bwMode="auto">
          <a:xfrm>
            <a:off x="6146800" y="2108200"/>
            <a:ext cx="2386013" cy="1117600"/>
          </a:xfrm>
          <a:prstGeom prst="cloudCallout">
            <a:avLst>
              <a:gd name="adj1" fmla="val -83231"/>
              <a:gd name="adj2" fmla="val 49574"/>
            </a:avLst>
          </a:prstGeom>
          <a:gradFill rotWithShape="0">
            <a:gsLst>
              <a:gs pos="0">
                <a:srgbClr val="CCFFFF"/>
              </a:gs>
              <a:gs pos="100000">
                <a:srgbClr val="CCFFFF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n-GB" b="0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trans</a:t>
            </a:r>
            <a:r>
              <a:rPr lang="hu-HU" b="0" dirty="0" err="1" smtClean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posase</a:t>
            </a:r>
            <a:endParaRPr lang="en-GB" b="0" dirty="0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77832" name="Group 13"/>
          <p:cNvGrpSpPr>
            <a:grpSpLocks/>
          </p:cNvGrpSpPr>
          <p:nvPr/>
        </p:nvGrpSpPr>
        <p:grpSpPr bwMode="auto">
          <a:xfrm>
            <a:off x="6121400" y="3454400"/>
            <a:ext cx="1981200" cy="307975"/>
            <a:chOff x="3856" y="2176"/>
            <a:chExt cx="1248" cy="194"/>
          </a:xfrm>
        </p:grpSpPr>
        <p:sp>
          <p:nvSpPr>
            <p:cNvPr id="77842" name="AutoShape 14"/>
            <p:cNvSpPr>
              <a:spLocks noChangeArrowheads="1"/>
            </p:cNvSpPr>
            <p:nvPr/>
          </p:nvSpPr>
          <p:spPr bwMode="auto">
            <a:xfrm>
              <a:off x="3880" y="2183"/>
              <a:ext cx="1080" cy="181"/>
            </a:xfrm>
            <a:prstGeom prst="homePlate">
              <a:avLst>
                <a:gd name="adj" fmla="val 1491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7843" name="Text Box 15"/>
            <p:cNvSpPr txBox="1">
              <a:spLocks noChangeArrowheads="1"/>
            </p:cNvSpPr>
            <p:nvPr/>
          </p:nvSpPr>
          <p:spPr bwMode="auto">
            <a:xfrm>
              <a:off x="3856" y="2176"/>
              <a:ext cx="124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400" dirty="0" err="1" smtClean="0"/>
                <a:t>Neighbouring</a:t>
              </a:r>
              <a:r>
                <a:rPr lang="hu-HU" altLang="hu-HU" sz="1400" dirty="0" smtClean="0"/>
                <a:t> </a:t>
              </a:r>
              <a:r>
                <a:rPr lang="hu-HU" altLang="hu-HU" sz="1400" dirty="0" err="1" smtClean="0"/>
                <a:t>gene</a:t>
              </a:r>
              <a:endParaRPr lang="en-GB" altLang="hu-HU" sz="1400" dirty="0"/>
            </a:p>
          </p:txBody>
        </p:sp>
      </p:grpSp>
      <p:sp>
        <p:nvSpPr>
          <p:cNvPr id="77833" name="Line 16"/>
          <p:cNvSpPr>
            <a:spLocks noChangeShapeType="1"/>
          </p:cNvSpPr>
          <p:nvPr/>
        </p:nvSpPr>
        <p:spPr bwMode="auto">
          <a:xfrm>
            <a:off x="1116013" y="5214938"/>
            <a:ext cx="716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77834" name="Group 17"/>
          <p:cNvGrpSpPr>
            <a:grpSpLocks/>
          </p:cNvGrpSpPr>
          <p:nvPr/>
        </p:nvGrpSpPr>
        <p:grpSpPr bwMode="auto">
          <a:xfrm>
            <a:off x="1852613" y="5037138"/>
            <a:ext cx="2286000" cy="336550"/>
            <a:chOff x="1176" y="2160"/>
            <a:chExt cx="1440" cy="212"/>
          </a:xfrm>
        </p:grpSpPr>
        <p:sp>
          <p:nvSpPr>
            <p:cNvPr id="77840" name="AutoShape 18"/>
            <p:cNvSpPr>
              <a:spLocks noChangeArrowheads="1"/>
            </p:cNvSpPr>
            <p:nvPr/>
          </p:nvSpPr>
          <p:spPr bwMode="auto">
            <a:xfrm>
              <a:off x="1176" y="2184"/>
              <a:ext cx="1440" cy="181"/>
            </a:xfrm>
            <a:prstGeom prst="homePlate">
              <a:avLst>
                <a:gd name="adj" fmla="val 19889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7841" name="Text Box 19"/>
            <p:cNvSpPr txBox="1">
              <a:spLocks noChangeArrowheads="1"/>
            </p:cNvSpPr>
            <p:nvPr/>
          </p:nvSpPr>
          <p:spPr bwMode="auto">
            <a:xfrm>
              <a:off x="1296" y="2160"/>
              <a:ext cx="12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GB" altLang="hu-HU" sz="1600"/>
            </a:p>
          </p:txBody>
        </p:sp>
      </p:grpSp>
      <p:sp>
        <p:nvSpPr>
          <p:cNvPr id="77835" name="AutoShape 20"/>
          <p:cNvSpPr>
            <a:spLocks noChangeArrowheads="1"/>
          </p:cNvSpPr>
          <p:nvPr/>
        </p:nvSpPr>
        <p:spPr bwMode="auto">
          <a:xfrm>
            <a:off x="6145213" y="5073650"/>
            <a:ext cx="1714500" cy="287338"/>
          </a:xfrm>
          <a:prstGeom prst="homePlate">
            <a:avLst>
              <a:gd name="adj" fmla="val 1491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7836" name="Rectangle 21"/>
          <p:cNvSpPr>
            <a:spLocks noChangeArrowheads="1"/>
          </p:cNvSpPr>
          <p:nvPr/>
        </p:nvSpPr>
        <p:spPr bwMode="auto">
          <a:xfrm>
            <a:off x="2987675" y="5072063"/>
            <a:ext cx="288925" cy="29527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7837" name="AutoShape 22"/>
          <p:cNvSpPr>
            <a:spLocks noChangeArrowheads="1"/>
          </p:cNvSpPr>
          <p:nvPr/>
        </p:nvSpPr>
        <p:spPr bwMode="auto">
          <a:xfrm>
            <a:off x="2971800" y="5508625"/>
            <a:ext cx="304800" cy="152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7838" name="Text Box 23"/>
          <p:cNvSpPr txBox="1">
            <a:spLocks noChangeArrowheads="1"/>
          </p:cNvSpPr>
          <p:nvPr/>
        </p:nvSpPr>
        <p:spPr bwMode="auto">
          <a:xfrm>
            <a:off x="2411413" y="5661025"/>
            <a:ext cx="295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Times New Roman" panose="02020603050405020304" pitchFamily="18" charset="0"/>
              </a:rPr>
              <a:t>PCR primer: </a:t>
            </a:r>
            <a:r>
              <a:rPr lang="hu-HU" altLang="hu-HU" sz="1800" dirty="0" err="1" smtClean="0">
                <a:latin typeface="Times New Roman" panose="02020603050405020304" pitchFamily="18" charset="0"/>
              </a:rPr>
              <a:t>sequencing</a:t>
            </a:r>
            <a:endParaRPr lang="en-GB" altLang="hu-HU" sz="1800" dirty="0">
              <a:latin typeface="Times New Roman" panose="02020603050405020304" pitchFamily="18" charset="0"/>
            </a:endParaRPr>
          </a:p>
        </p:txBody>
      </p:sp>
      <p:sp>
        <p:nvSpPr>
          <p:cNvPr id="77839" name="AutoShape 24"/>
          <p:cNvSpPr>
            <a:spLocks noChangeArrowheads="1"/>
          </p:cNvSpPr>
          <p:nvPr/>
        </p:nvSpPr>
        <p:spPr bwMode="auto">
          <a:xfrm flipH="1">
            <a:off x="2700338" y="3933825"/>
            <a:ext cx="1727200" cy="215900"/>
          </a:xfrm>
          <a:prstGeom prst="curvedUpArrow">
            <a:avLst>
              <a:gd name="adj1" fmla="val 160000"/>
              <a:gd name="adj2" fmla="val 32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2051720" y="5036666"/>
            <a:ext cx="190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600" dirty="0" err="1" smtClean="0"/>
              <a:t>target</a:t>
            </a:r>
            <a:r>
              <a:rPr lang="hu-HU" altLang="hu-HU" sz="1600" dirty="0" smtClean="0"/>
              <a:t> </a:t>
            </a:r>
            <a:r>
              <a:rPr lang="hu-HU" altLang="hu-HU" sz="1600" dirty="0" err="1" smtClean="0"/>
              <a:t>gene</a:t>
            </a:r>
            <a:endParaRPr lang="en-GB" altLang="hu-HU" sz="1600" dirty="0"/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6119192" y="5065241"/>
            <a:ext cx="19812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 dirty="0" err="1" smtClean="0"/>
              <a:t>Neighbouring</a:t>
            </a:r>
            <a:r>
              <a:rPr lang="hu-HU" altLang="hu-HU" sz="1400" dirty="0" smtClean="0"/>
              <a:t> </a:t>
            </a:r>
            <a:r>
              <a:rPr lang="hu-HU" altLang="hu-HU" sz="1400" dirty="0" err="1" smtClean="0"/>
              <a:t>gene</a:t>
            </a:r>
            <a:endParaRPr lang="en-GB" altLang="hu-HU" sz="1400" dirty="0"/>
          </a:p>
        </p:txBody>
      </p:sp>
    </p:spTree>
    <p:extLst>
      <p:ext uri="{BB962C8B-B14F-4D97-AF65-F5344CB8AC3E}">
        <p14:creationId xmlns:p14="http://schemas.microsoft.com/office/powerpoint/2010/main" val="255385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737600" cy="863600"/>
          </a:xfrm>
        </p:spPr>
        <p:txBody>
          <a:bodyPr/>
          <a:lstStyle/>
          <a:p>
            <a:pPr eaLnBrk="1" hangingPunct="1"/>
            <a:r>
              <a:rPr lang="hu-HU" altLang="hu-HU" sz="2400" b="1" dirty="0" err="1" smtClean="0">
                <a:solidFill>
                  <a:schemeClr val="tx1"/>
                </a:solidFill>
              </a:rPr>
              <a:t>Generatiuon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of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deletions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by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P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element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</a:t>
            </a:r>
            <a:r>
              <a:rPr lang="hu-HU" altLang="hu-HU" sz="2400" b="1" u="sng" dirty="0" err="1" smtClean="0">
                <a:solidFill>
                  <a:srgbClr val="FF0000"/>
                </a:solidFill>
              </a:rPr>
              <a:t>re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mobilization</a:t>
            </a:r>
            <a:endParaRPr lang="en-GB" altLang="hu-HU" sz="2400" b="1" dirty="0" smtClean="0">
              <a:solidFill>
                <a:schemeClr val="tx1"/>
              </a:solidFill>
            </a:endParaRPr>
          </a:p>
        </p:txBody>
      </p:sp>
      <p:sp>
        <p:nvSpPr>
          <p:cNvPr id="78851" name="AutoShape 3"/>
          <p:cNvSpPr>
            <a:spLocks noChangeArrowheads="1"/>
          </p:cNvSpPr>
          <p:nvPr/>
        </p:nvSpPr>
        <p:spPr bwMode="auto">
          <a:xfrm>
            <a:off x="2717800" y="4005263"/>
            <a:ext cx="1998663" cy="173037"/>
          </a:xfrm>
          <a:prstGeom prst="leftRightArrow">
            <a:avLst>
              <a:gd name="adj1" fmla="val 50000"/>
              <a:gd name="adj2" fmla="val 231010"/>
            </a:avLst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8852" name="AutoShape 4"/>
          <p:cNvSpPr>
            <a:spLocks noChangeArrowheads="1"/>
          </p:cNvSpPr>
          <p:nvPr/>
        </p:nvSpPr>
        <p:spPr bwMode="auto">
          <a:xfrm>
            <a:off x="4375150" y="4627563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grpSp>
        <p:nvGrpSpPr>
          <p:cNvPr id="78853" name="Group 5"/>
          <p:cNvGrpSpPr>
            <a:grpSpLocks/>
          </p:cNvGrpSpPr>
          <p:nvPr/>
        </p:nvGrpSpPr>
        <p:grpSpPr bwMode="auto">
          <a:xfrm>
            <a:off x="1187450" y="5257800"/>
            <a:ext cx="4210050" cy="287338"/>
            <a:chOff x="748" y="3312"/>
            <a:chExt cx="2652" cy="181"/>
          </a:xfrm>
        </p:grpSpPr>
        <p:sp>
          <p:nvSpPr>
            <p:cNvPr id="78877" name="Rectangle 6"/>
            <p:cNvSpPr>
              <a:spLocks noChangeArrowheads="1"/>
            </p:cNvSpPr>
            <p:nvPr/>
          </p:nvSpPr>
          <p:spPr bwMode="auto">
            <a:xfrm>
              <a:off x="1212" y="3312"/>
              <a:ext cx="768" cy="181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8878" name="Line 7"/>
            <p:cNvSpPr>
              <a:spLocks noChangeShapeType="1"/>
            </p:cNvSpPr>
            <p:nvPr/>
          </p:nvSpPr>
          <p:spPr bwMode="auto">
            <a:xfrm flipH="1">
              <a:off x="748" y="3396"/>
              <a:ext cx="472" cy="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8879" name="Line 8"/>
            <p:cNvSpPr>
              <a:spLocks noChangeShapeType="1"/>
            </p:cNvSpPr>
            <p:nvPr/>
          </p:nvSpPr>
          <p:spPr bwMode="auto">
            <a:xfrm>
              <a:off x="1988" y="3396"/>
              <a:ext cx="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8880" name="AutoShape 9"/>
            <p:cNvSpPr>
              <a:spLocks noChangeArrowheads="1"/>
            </p:cNvSpPr>
            <p:nvPr/>
          </p:nvSpPr>
          <p:spPr bwMode="auto">
            <a:xfrm>
              <a:off x="2584" y="3312"/>
              <a:ext cx="816" cy="181"/>
            </a:xfrm>
            <a:prstGeom prst="homePlate">
              <a:avLst>
                <a:gd name="adj" fmla="val 112707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sp>
        <p:nvSpPr>
          <p:cNvPr id="78854" name="Line 10"/>
          <p:cNvSpPr>
            <a:spLocks noChangeShapeType="1"/>
          </p:cNvSpPr>
          <p:nvPr/>
        </p:nvSpPr>
        <p:spPr bwMode="auto">
          <a:xfrm>
            <a:off x="6067425" y="5295900"/>
            <a:ext cx="0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8855" name="Line 11"/>
          <p:cNvSpPr>
            <a:spLocks noChangeShapeType="1"/>
          </p:cNvSpPr>
          <p:nvPr/>
        </p:nvSpPr>
        <p:spPr bwMode="auto">
          <a:xfrm>
            <a:off x="5956300" y="5397500"/>
            <a:ext cx="22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78856" name="Group 12"/>
          <p:cNvGrpSpPr>
            <a:grpSpLocks/>
          </p:cNvGrpSpPr>
          <p:nvPr/>
        </p:nvGrpSpPr>
        <p:grpSpPr bwMode="auto">
          <a:xfrm>
            <a:off x="6699250" y="5235575"/>
            <a:ext cx="1441450" cy="290513"/>
            <a:chOff x="4220" y="3298"/>
            <a:chExt cx="908" cy="183"/>
          </a:xfrm>
        </p:grpSpPr>
        <p:sp>
          <p:nvSpPr>
            <p:cNvPr id="78874" name="AutoShape 13"/>
            <p:cNvSpPr>
              <a:spLocks noChangeArrowheads="1"/>
            </p:cNvSpPr>
            <p:nvPr/>
          </p:nvSpPr>
          <p:spPr bwMode="auto">
            <a:xfrm>
              <a:off x="4220" y="3300"/>
              <a:ext cx="576" cy="181"/>
            </a:xfrm>
            <a:prstGeom prst="homePlate">
              <a:avLst>
                <a:gd name="adj" fmla="val 79558"/>
              </a:avLst>
            </a:prstGeom>
            <a:solidFill>
              <a:schemeClr val="hlink"/>
            </a:solidFill>
            <a:ln w="2540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8875" name="Rectangle 14"/>
            <p:cNvSpPr>
              <a:spLocks noChangeArrowheads="1"/>
            </p:cNvSpPr>
            <p:nvPr/>
          </p:nvSpPr>
          <p:spPr bwMode="auto">
            <a:xfrm>
              <a:off x="4936" y="3298"/>
              <a:ext cx="192" cy="181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cxnSp>
          <p:nvCxnSpPr>
            <p:cNvPr id="78876" name="AutoShape 15"/>
            <p:cNvCxnSpPr>
              <a:cxnSpLocks noChangeShapeType="1"/>
              <a:stCxn id="78874" idx="3"/>
              <a:endCxn id="78875" idx="1"/>
            </p:cNvCxnSpPr>
            <p:nvPr/>
          </p:nvCxnSpPr>
          <p:spPr bwMode="auto">
            <a:xfrm flipV="1">
              <a:off x="4804" y="3389"/>
              <a:ext cx="132" cy="2"/>
            </a:xfrm>
            <a:prstGeom prst="straightConnector1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8857" name="Line 16"/>
          <p:cNvSpPr>
            <a:spLocks noChangeShapeType="1"/>
          </p:cNvSpPr>
          <p:nvPr/>
        </p:nvSpPr>
        <p:spPr bwMode="auto">
          <a:xfrm>
            <a:off x="1130300" y="3606800"/>
            <a:ext cx="716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78858" name="Group 17"/>
          <p:cNvGrpSpPr>
            <a:grpSpLocks/>
          </p:cNvGrpSpPr>
          <p:nvPr/>
        </p:nvGrpSpPr>
        <p:grpSpPr bwMode="auto">
          <a:xfrm>
            <a:off x="1866900" y="3429000"/>
            <a:ext cx="2286000" cy="336550"/>
            <a:chOff x="1176" y="2160"/>
            <a:chExt cx="1440" cy="212"/>
          </a:xfrm>
        </p:grpSpPr>
        <p:sp>
          <p:nvSpPr>
            <p:cNvPr id="78872" name="AutoShape 18"/>
            <p:cNvSpPr>
              <a:spLocks noChangeArrowheads="1"/>
            </p:cNvSpPr>
            <p:nvPr/>
          </p:nvSpPr>
          <p:spPr bwMode="auto">
            <a:xfrm>
              <a:off x="1176" y="2184"/>
              <a:ext cx="1440" cy="181"/>
            </a:xfrm>
            <a:prstGeom prst="homePlate">
              <a:avLst>
                <a:gd name="adj" fmla="val 19889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8873" name="Text Box 19"/>
            <p:cNvSpPr txBox="1">
              <a:spLocks noChangeArrowheads="1"/>
            </p:cNvSpPr>
            <p:nvPr/>
          </p:nvSpPr>
          <p:spPr bwMode="auto">
            <a:xfrm>
              <a:off x="1296" y="2160"/>
              <a:ext cx="12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600" dirty="0" err="1" smtClean="0"/>
                <a:t>Gene</a:t>
              </a:r>
              <a:r>
                <a:rPr lang="hu-HU" altLang="hu-HU" sz="1600" dirty="0" smtClean="0"/>
                <a:t> of interest</a:t>
              </a:r>
              <a:endParaRPr lang="en-GB" altLang="hu-HU" sz="1600" dirty="0"/>
            </a:p>
          </p:txBody>
        </p:sp>
      </p:grpSp>
      <p:sp>
        <p:nvSpPr>
          <p:cNvPr id="78859" name="AutoShape 20"/>
          <p:cNvSpPr>
            <a:spLocks noChangeArrowheads="1"/>
          </p:cNvSpPr>
          <p:nvPr/>
        </p:nvSpPr>
        <p:spPr bwMode="auto">
          <a:xfrm>
            <a:off x="4508500" y="3111500"/>
            <a:ext cx="152400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8860" name="Text Box 21"/>
          <p:cNvSpPr txBox="1">
            <a:spLocks noChangeArrowheads="1"/>
          </p:cNvSpPr>
          <p:nvPr/>
        </p:nvSpPr>
        <p:spPr bwMode="auto">
          <a:xfrm>
            <a:off x="4211638" y="2636838"/>
            <a:ext cx="76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 dirty="0">
                <a:solidFill>
                  <a:srgbClr val="FF0000"/>
                </a:solidFill>
                <a:latin typeface="Times New Roman" panose="02020603050405020304" pitchFamily="18" charset="0"/>
              </a:rPr>
              <a:t>P </a:t>
            </a:r>
            <a:r>
              <a:rPr lang="hu-HU" altLang="hu-HU" sz="1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element</a:t>
            </a:r>
            <a:endParaRPr lang="en-GB" altLang="hu-HU" sz="1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861" name="Rectangle 22"/>
          <p:cNvSpPr>
            <a:spLocks noChangeArrowheads="1"/>
          </p:cNvSpPr>
          <p:nvPr/>
        </p:nvSpPr>
        <p:spPr bwMode="auto">
          <a:xfrm>
            <a:off x="4432300" y="3492500"/>
            <a:ext cx="3048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17783" name="AutoShape 23"/>
          <p:cNvSpPr>
            <a:spLocks noChangeArrowheads="1"/>
          </p:cNvSpPr>
          <p:nvPr/>
        </p:nvSpPr>
        <p:spPr bwMode="auto">
          <a:xfrm>
            <a:off x="6146800" y="2108200"/>
            <a:ext cx="2312988" cy="1117600"/>
          </a:xfrm>
          <a:prstGeom prst="cloudCallout">
            <a:avLst>
              <a:gd name="adj1" fmla="val -83231"/>
              <a:gd name="adj2" fmla="val 49574"/>
            </a:avLst>
          </a:prstGeom>
          <a:gradFill rotWithShape="0">
            <a:gsLst>
              <a:gs pos="0">
                <a:srgbClr val="CCFFFF"/>
              </a:gs>
              <a:gs pos="100000">
                <a:srgbClr val="CCFFFF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n-GB" b="0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trans</a:t>
            </a:r>
            <a:r>
              <a:rPr lang="hu-HU" dirty="0" err="1" smtClean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posase</a:t>
            </a:r>
            <a:endParaRPr lang="en-GB" b="0" dirty="0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78863" name="Group 24"/>
          <p:cNvGrpSpPr>
            <a:grpSpLocks/>
          </p:cNvGrpSpPr>
          <p:nvPr/>
        </p:nvGrpSpPr>
        <p:grpSpPr bwMode="auto">
          <a:xfrm>
            <a:off x="6121400" y="3454400"/>
            <a:ext cx="1981200" cy="307975"/>
            <a:chOff x="3856" y="2176"/>
            <a:chExt cx="1248" cy="194"/>
          </a:xfrm>
        </p:grpSpPr>
        <p:sp>
          <p:nvSpPr>
            <p:cNvPr id="78870" name="AutoShape 25"/>
            <p:cNvSpPr>
              <a:spLocks noChangeArrowheads="1"/>
            </p:cNvSpPr>
            <p:nvPr/>
          </p:nvSpPr>
          <p:spPr bwMode="auto">
            <a:xfrm>
              <a:off x="3880" y="2183"/>
              <a:ext cx="1080" cy="181"/>
            </a:xfrm>
            <a:prstGeom prst="homePlate">
              <a:avLst>
                <a:gd name="adj" fmla="val 1491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8871" name="Text Box 26"/>
            <p:cNvSpPr txBox="1">
              <a:spLocks noChangeArrowheads="1"/>
            </p:cNvSpPr>
            <p:nvPr/>
          </p:nvSpPr>
          <p:spPr bwMode="auto">
            <a:xfrm>
              <a:off x="3856" y="2176"/>
              <a:ext cx="124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400" dirty="0" err="1" smtClean="0"/>
                <a:t>Neighbouring</a:t>
              </a:r>
              <a:r>
                <a:rPr lang="hu-HU" altLang="hu-HU" sz="1400" dirty="0" smtClean="0"/>
                <a:t> </a:t>
              </a:r>
              <a:r>
                <a:rPr lang="hu-HU" altLang="hu-HU" sz="1400" dirty="0" err="1" smtClean="0"/>
                <a:t>gene</a:t>
              </a:r>
              <a:endParaRPr lang="en-GB" altLang="hu-HU" sz="1400" dirty="0"/>
            </a:p>
          </p:txBody>
        </p:sp>
      </p:grpSp>
      <p:sp>
        <p:nvSpPr>
          <p:cNvPr id="78864" name="Line 27"/>
          <p:cNvSpPr>
            <a:spLocks noChangeShapeType="1"/>
          </p:cNvSpPr>
          <p:nvPr/>
        </p:nvSpPr>
        <p:spPr bwMode="auto">
          <a:xfrm>
            <a:off x="5364163" y="5389563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8865" name="Text Box 28"/>
          <p:cNvSpPr txBox="1">
            <a:spLocks noChangeArrowheads="1"/>
          </p:cNvSpPr>
          <p:nvPr/>
        </p:nvSpPr>
        <p:spPr bwMode="auto">
          <a:xfrm>
            <a:off x="3203575" y="4141788"/>
            <a:ext cx="9925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deletion</a:t>
            </a:r>
            <a:endParaRPr lang="hu-HU" altLang="hu-HU" sz="1800" dirty="0"/>
          </a:p>
        </p:txBody>
      </p:sp>
      <p:sp>
        <p:nvSpPr>
          <p:cNvPr id="78866" name="Line 29"/>
          <p:cNvSpPr>
            <a:spLocks noChangeShapeType="1"/>
          </p:cNvSpPr>
          <p:nvPr/>
        </p:nvSpPr>
        <p:spPr bwMode="auto">
          <a:xfrm>
            <a:off x="2700338" y="4076700"/>
            <a:ext cx="43180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8867" name="Line 30"/>
          <p:cNvSpPr>
            <a:spLocks noChangeShapeType="1"/>
          </p:cNvSpPr>
          <p:nvPr/>
        </p:nvSpPr>
        <p:spPr bwMode="auto">
          <a:xfrm flipH="1">
            <a:off x="3419475" y="4076700"/>
            <a:ext cx="1368425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8868" name="Line 31"/>
          <p:cNvSpPr>
            <a:spLocks noChangeShapeType="1"/>
          </p:cNvSpPr>
          <p:nvPr/>
        </p:nvSpPr>
        <p:spPr bwMode="auto">
          <a:xfrm>
            <a:off x="2700338" y="2997200"/>
            <a:ext cx="0" cy="10080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8869" name="Line 32"/>
          <p:cNvSpPr>
            <a:spLocks noChangeShapeType="1"/>
          </p:cNvSpPr>
          <p:nvPr/>
        </p:nvSpPr>
        <p:spPr bwMode="auto">
          <a:xfrm>
            <a:off x="4716463" y="2997200"/>
            <a:ext cx="0" cy="10080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584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780</Words>
  <Application>Microsoft Office PowerPoint</Application>
  <PresentationFormat>Diavetítés a képernyőre (4:3 oldalarány)</PresentationFormat>
  <Paragraphs>193</Paragraphs>
  <Slides>57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57</vt:i4>
      </vt:variant>
    </vt:vector>
  </HeadingPairs>
  <TitlesOfParts>
    <vt:vector size="65" baseType="lpstr">
      <vt:lpstr>Arial</vt:lpstr>
      <vt:lpstr>Arial Black</vt:lpstr>
      <vt:lpstr>Arial Narrow</vt:lpstr>
      <vt:lpstr>Calibri</vt:lpstr>
      <vt:lpstr>Times New Roman</vt:lpstr>
      <vt:lpstr>Wingdings</vt:lpstr>
      <vt:lpstr>Office-téma</vt:lpstr>
      <vt:lpstr>Image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Generation of insertional alleles by P element mobilization</vt:lpstr>
      <vt:lpstr>Generatiuon of deletions by P element remobilization</vt:lpstr>
      <vt:lpstr>Identification of deletional mutants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Vellai Tibor</dc:creator>
  <cp:lastModifiedBy>Vellai Tibor</cp:lastModifiedBy>
  <cp:revision>56</cp:revision>
  <dcterms:created xsi:type="dcterms:W3CDTF">2014-12-08T05:26:12Z</dcterms:created>
  <dcterms:modified xsi:type="dcterms:W3CDTF">2019-01-03T06:53:32Z</dcterms:modified>
</cp:coreProperties>
</file>